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9" r:id="rId4"/>
    <p:sldMasterId id="2147484377" r:id="rId5"/>
    <p:sldMasterId id="2147484357" r:id="rId6"/>
    <p:sldMasterId id="2147484358" r:id="rId7"/>
  </p:sldMasterIdLst>
  <p:notesMasterIdLst>
    <p:notesMasterId r:id="rId40"/>
  </p:notesMasterIdLst>
  <p:handoutMasterIdLst>
    <p:handoutMasterId r:id="rId41"/>
  </p:handoutMasterIdLst>
  <p:sldIdLst>
    <p:sldId id="442" r:id="rId8"/>
    <p:sldId id="20860" r:id="rId9"/>
    <p:sldId id="20920" r:id="rId10"/>
    <p:sldId id="20921" r:id="rId11"/>
    <p:sldId id="20803" r:id="rId12"/>
    <p:sldId id="20951" r:id="rId13"/>
    <p:sldId id="20938" r:id="rId14"/>
    <p:sldId id="20939" r:id="rId15"/>
    <p:sldId id="20940" r:id="rId16"/>
    <p:sldId id="20941" r:id="rId17"/>
    <p:sldId id="20942" r:id="rId18"/>
    <p:sldId id="20943" r:id="rId19"/>
    <p:sldId id="20944" r:id="rId20"/>
    <p:sldId id="20945" r:id="rId21"/>
    <p:sldId id="20946" r:id="rId22"/>
    <p:sldId id="20947" r:id="rId23"/>
    <p:sldId id="20948" r:id="rId24"/>
    <p:sldId id="20949" r:id="rId25"/>
    <p:sldId id="20952" r:id="rId26"/>
    <p:sldId id="20953" r:id="rId27"/>
    <p:sldId id="20954" r:id="rId28"/>
    <p:sldId id="20955" r:id="rId29"/>
    <p:sldId id="20956" r:id="rId30"/>
    <p:sldId id="20957" r:id="rId31"/>
    <p:sldId id="20958" r:id="rId32"/>
    <p:sldId id="20932" r:id="rId33"/>
    <p:sldId id="20796" r:id="rId34"/>
    <p:sldId id="20933" r:id="rId35"/>
    <p:sldId id="2740" r:id="rId36"/>
    <p:sldId id="20769" r:id="rId37"/>
    <p:sldId id="20934" r:id="rId38"/>
    <p:sldId id="20805" r:id="rId39"/>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36" userDrawn="1">
          <p15:clr>
            <a:srgbClr val="A4A3A4"/>
          </p15:clr>
        </p15:guide>
        <p15:guide id="4" pos="14777" userDrawn="1">
          <p15:clr>
            <a:srgbClr val="A4A3A4"/>
          </p15:clr>
        </p15:guide>
        <p15:guide id="6" pos="557" userDrawn="1">
          <p15:clr>
            <a:srgbClr val="A4A3A4"/>
          </p15:clr>
        </p15:guide>
        <p15:guide id="8" orient="horz" pos="504" userDrawn="1">
          <p15:clr>
            <a:srgbClr val="A4A3A4"/>
          </p15:clr>
        </p15:guide>
        <p15:guide id="10" pos="6998" userDrawn="1">
          <p15:clr>
            <a:srgbClr val="A4A3A4"/>
          </p15:clr>
        </p15:guide>
        <p15:guide id="11" orient="horz"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79D303-3FF0-AD9E-DD4E-0F0D0F126BF8}" name="Kendall Miller" initials="KM" userId="Kendall Miller" providerId="None"/>
  <p188:author id="{39C0885F-0075-AF7C-E05A-C550A42B4E8A}" name="Alaric Abreu" initials="AA" userId="S::aabreu@fileandserve.com::e20a484a-85c1-4aee-872c-f7cede88c109" providerId="AD"/>
  <p188:author id="{9A455264-A30D-50C7-54C1-9B4B1F9CAD77}" name="Sara Collins" initials="SC" userId="S::scollins@fileandserve.com::c59989da-de50-441a-8e5d-b09fbc960a1f" providerId="AD"/>
  <p188:author id="{F9CFF0F2-5D05-F156-B520-303CC3E19A88}" name="Laura Donovan" initials="LD" userId="S::ldonovan@fileandserve.com::39246050-5254-4e37-b03b-bac84932f8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dim Dianov" initials="VD" lastIdx="0" clrIdx="0">
    <p:extLst>
      <p:ext uri="{19B8F6BF-5375-455C-9EA6-DF929625EA0E}">
        <p15:presenceInfo xmlns:p15="http://schemas.microsoft.com/office/powerpoint/2012/main" userId="c0e40506cef35c63" providerId="Windows Live"/>
      </p:ext>
    </p:extLst>
  </p:cmAuthor>
  <p:cmAuthor id="2" name="Jordan Walz" initials="JW" lastIdx="13" clrIdx="1">
    <p:extLst>
      <p:ext uri="{19B8F6BF-5375-455C-9EA6-DF929625EA0E}">
        <p15:presenceInfo xmlns:p15="http://schemas.microsoft.com/office/powerpoint/2012/main" userId="S::jwalz@fileandserve.com::826664c8-d89d-4f45-ac73-27e67d1b8124" providerId="AD"/>
      </p:ext>
    </p:extLst>
  </p:cmAuthor>
  <p:cmAuthor id="3" name="Sara" initials="S" lastIdx="18" clrIdx="2">
    <p:extLst>
      <p:ext uri="{19B8F6BF-5375-455C-9EA6-DF929625EA0E}">
        <p15:presenceInfo xmlns:p15="http://schemas.microsoft.com/office/powerpoint/2012/main" userId="S::scollins@fileandserve.com::c59989da-de50-441a-8e5d-b09fbc960a1f" providerId="AD"/>
      </p:ext>
    </p:extLst>
  </p:cmAuthor>
  <p:cmAuthor id="4" name="Jordan Walz" initials="JVW" lastIdx="6" clrIdx="3">
    <p:extLst>
      <p:ext uri="{19B8F6BF-5375-455C-9EA6-DF929625EA0E}">
        <p15:presenceInfo xmlns:p15="http://schemas.microsoft.com/office/powerpoint/2012/main" userId="Jordan Walz" providerId="None"/>
      </p:ext>
    </p:extLst>
  </p:cmAuthor>
  <p:cmAuthor id="5" name="Alaric Abreu" initials="AA" lastIdx="1" clrIdx="4">
    <p:extLst>
      <p:ext uri="{19B8F6BF-5375-455C-9EA6-DF929625EA0E}">
        <p15:presenceInfo xmlns:p15="http://schemas.microsoft.com/office/powerpoint/2012/main" userId="S::aabreu@fileandserve.com::e20a484a-85c1-4aee-872c-f7cede88c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4766FF"/>
    <a:srgbClr val="254BB6"/>
    <a:srgbClr val="535353"/>
    <a:srgbClr val="D9E0FF"/>
    <a:srgbClr val="0000EF"/>
    <a:srgbClr val="7B91FF"/>
    <a:srgbClr val="50B4FF"/>
    <a:srgbClr val="00E600"/>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9DDA4B-E500-4D4B-B9A6-A7BE0CFE1E54}" v="457" dt="2023-10-03T15:56:23.944"/>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96320" autoAdjust="0"/>
  </p:normalViewPr>
  <p:slideViewPr>
    <p:cSldViewPr snapToObjects="1">
      <p:cViewPr varScale="1">
        <p:scale>
          <a:sx n="54" d="100"/>
          <a:sy n="54" d="100"/>
        </p:scale>
        <p:origin x="1296" y="90"/>
      </p:cViewPr>
      <p:guideLst>
        <p:guide orient="horz" pos="8136"/>
        <p:guide pos="14777"/>
        <p:guide pos="557"/>
        <p:guide orient="horz" pos="504"/>
        <p:guide pos="6998"/>
        <p:guide orient="horz" pos="4320"/>
      </p:guideLst>
    </p:cSldViewPr>
  </p:slideViewPr>
  <p:outlineViewPr>
    <p:cViewPr>
      <p:scale>
        <a:sx n="33" d="100"/>
        <a:sy n="33" d="100"/>
      </p:scale>
      <p:origin x="0" y="-2742"/>
    </p:cViewPr>
  </p:outlineViewPr>
  <p:notesTextViewPr>
    <p:cViewPr>
      <p:scale>
        <a:sx n="100" d="100"/>
        <a:sy n="100" d="100"/>
      </p:scale>
      <p:origin x="0" y="0"/>
    </p:cViewPr>
  </p:notesTextViewPr>
  <p:sorterViewPr>
    <p:cViewPr>
      <p:scale>
        <a:sx n="52" d="100"/>
        <a:sy n="52" d="100"/>
      </p:scale>
      <p:origin x="0" y="0"/>
    </p:cViewPr>
  </p:sorterViewPr>
  <p:notesViewPr>
    <p:cSldViewPr snapToObjects="1" showGuides="1">
      <p:cViewPr varScale="1">
        <p:scale>
          <a:sx n="168" d="100"/>
          <a:sy n="168" d="100"/>
        </p:scale>
        <p:origin x="1520"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D7A611-2048-4605-8D03-E3095CC75915}" type="datetimeFigureOut">
              <a:rPr lang="ru-RU" smtClean="0"/>
              <a:pPr/>
              <a:t>03.10.2023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25B5DF-ECC1-4884-9553-BC4B4E4A44C7}" type="slidenum">
              <a:rPr lang="ru-RU" smtClean="0"/>
              <a:pPr/>
              <a:t>‹#›</a:t>
            </a:fld>
            <a:endParaRPr lang="ru-RU"/>
          </a:p>
        </p:txBody>
      </p:sp>
    </p:spTree>
    <p:extLst>
      <p:ext uri="{BB962C8B-B14F-4D97-AF65-F5344CB8AC3E}">
        <p14:creationId xmlns:p14="http://schemas.microsoft.com/office/powerpoint/2010/main" val="1895355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10/3/2023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758CFD-7C4A-4FEC-81B1-CC2E961BF0A4}" type="slidenum">
              <a:rPr lang="en-US" smtClean="0"/>
              <a:t>1</a:t>
            </a:fld>
            <a:endParaRPr lang="en-US" dirty="0"/>
          </a:p>
        </p:txBody>
      </p:sp>
    </p:spTree>
    <p:extLst>
      <p:ext uri="{BB962C8B-B14F-4D97-AF65-F5344CB8AC3E}">
        <p14:creationId xmlns:p14="http://schemas.microsoft.com/office/powerpoint/2010/main" val="1137406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12</a:t>
            </a:fld>
            <a:endParaRPr lang="ru-RU"/>
          </a:p>
        </p:txBody>
      </p:sp>
    </p:spTree>
    <p:extLst>
      <p:ext uri="{BB962C8B-B14F-4D97-AF65-F5344CB8AC3E}">
        <p14:creationId xmlns:p14="http://schemas.microsoft.com/office/powerpoint/2010/main" val="2210606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13</a:t>
            </a:fld>
            <a:endParaRPr lang="ru-RU"/>
          </a:p>
        </p:txBody>
      </p:sp>
    </p:spTree>
    <p:extLst>
      <p:ext uri="{BB962C8B-B14F-4D97-AF65-F5344CB8AC3E}">
        <p14:creationId xmlns:p14="http://schemas.microsoft.com/office/powerpoint/2010/main" val="1746833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14</a:t>
            </a:fld>
            <a:endParaRPr lang="ru-RU"/>
          </a:p>
        </p:txBody>
      </p:sp>
    </p:spTree>
    <p:extLst>
      <p:ext uri="{BB962C8B-B14F-4D97-AF65-F5344CB8AC3E}">
        <p14:creationId xmlns:p14="http://schemas.microsoft.com/office/powerpoint/2010/main" val="4039617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15</a:t>
            </a:fld>
            <a:endParaRPr lang="ru-RU"/>
          </a:p>
        </p:txBody>
      </p:sp>
    </p:spTree>
    <p:extLst>
      <p:ext uri="{BB962C8B-B14F-4D97-AF65-F5344CB8AC3E}">
        <p14:creationId xmlns:p14="http://schemas.microsoft.com/office/powerpoint/2010/main" val="1657540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16</a:t>
            </a:fld>
            <a:endParaRPr lang="ru-RU"/>
          </a:p>
        </p:txBody>
      </p:sp>
    </p:spTree>
    <p:extLst>
      <p:ext uri="{BB962C8B-B14F-4D97-AF65-F5344CB8AC3E}">
        <p14:creationId xmlns:p14="http://schemas.microsoft.com/office/powerpoint/2010/main" val="634132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17</a:t>
            </a:fld>
            <a:endParaRPr lang="ru-RU"/>
          </a:p>
        </p:txBody>
      </p:sp>
    </p:spTree>
    <p:extLst>
      <p:ext uri="{BB962C8B-B14F-4D97-AF65-F5344CB8AC3E}">
        <p14:creationId xmlns:p14="http://schemas.microsoft.com/office/powerpoint/2010/main" val="3842024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18</a:t>
            </a:fld>
            <a:endParaRPr lang="ru-RU"/>
          </a:p>
        </p:txBody>
      </p:sp>
    </p:spTree>
    <p:extLst>
      <p:ext uri="{BB962C8B-B14F-4D97-AF65-F5344CB8AC3E}">
        <p14:creationId xmlns:p14="http://schemas.microsoft.com/office/powerpoint/2010/main" val="3317148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19</a:t>
            </a:fld>
            <a:endParaRPr lang="ru-RU"/>
          </a:p>
        </p:txBody>
      </p:sp>
    </p:spTree>
    <p:extLst>
      <p:ext uri="{BB962C8B-B14F-4D97-AF65-F5344CB8AC3E}">
        <p14:creationId xmlns:p14="http://schemas.microsoft.com/office/powerpoint/2010/main" val="162679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20</a:t>
            </a:fld>
            <a:endParaRPr lang="ru-RU"/>
          </a:p>
        </p:txBody>
      </p:sp>
    </p:spTree>
    <p:extLst>
      <p:ext uri="{BB962C8B-B14F-4D97-AF65-F5344CB8AC3E}">
        <p14:creationId xmlns:p14="http://schemas.microsoft.com/office/powerpoint/2010/main" val="162679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21</a:t>
            </a:fld>
            <a:endParaRPr lang="ru-RU"/>
          </a:p>
        </p:txBody>
      </p:sp>
    </p:spTree>
    <p:extLst>
      <p:ext uri="{BB962C8B-B14F-4D97-AF65-F5344CB8AC3E}">
        <p14:creationId xmlns:p14="http://schemas.microsoft.com/office/powerpoint/2010/main" val="3317148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2</a:t>
            </a:fld>
            <a:endParaRPr lang="ru-RU"/>
          </a:p>
        </p:txBody>
      </p:sp>
    </p:spTree>
    <p:extLst>
      <p:ext uri="{BB962C8B-B14F-4D97-AF65-F5344CB8AC3E}">
        <p14:creationId xmlns:p14="http://schemas.microsoft.com/office/powerpoint/2010/main" val="1757842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22</a:t>
            </a:fld>
            <a:endParaRPr lang="ru-RU"/>
          </a:p>
        </p:txBody>
      </p:sp>
    </p:spTree>
    <p:extLst>
      <p:ext uri="{BB962C8B-B14F-4D97-AF65-F5344CB8AC3E}">
        <p14:creationId xmlns:p14="http://schemas.microsoft.com/office/powerpoint/2010/main" val="1969306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23</a:t>
            </a:fld>
            <a:endParaRPr lang="ru-RU"/>
          </a:p>
        </p:txBody>
      </p:sp>
    </p:spTree>
    <p:extLst>
      <p:ext uri="{BB962C8B-B14F-4D97-AF65-F5344CB8AC3E}">
        <p14:creationId xmlns:p14="http://schemas.microsoft.com/office/powerpoint/2010/main" val="3208490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24</a:t>
            </a:fld>
            <a:endParaRPr lang="ru-RU"/>
          </a:p>
        </p:txBody>
      </p:sp>
    </p:spTree>
    <p:extLst>
      <p:ext uri="{BB962C8B-B14F-4D97-AF65-F5344CB8AC3E}">
        <p14:creationId xmlns:p14="http://schemas.microsoft.com/office/powerpoint/2010/main" val="1745611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25</a:t>
            </a:fld>
            <a:endParaRPr lang="ru-RU"/>
          </a:p>
        </p:txBody>
      </p:sp>
    </p:spTree>
    <p:extLst>
      <p:ext uri="{BB962C8B-B14F-4D97-AF65-F5344CB8AC3E}">
        <p14:creationId xmlns:p14="http://schemas.microsoft.com/office/powerpoint/2010/main" val="184341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Tammy to introduce team</a:t>
            </a:r>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26</a:t>
            </a:fld>
            <a:endParaRPr lang="ru-RU"/>
          </a:p>
        </p:txBody>
      </p:sp>
    </p:spTree>
    <p:extLst>
      <p:ext uri="{BB962C8B-B14F-4D97-AF65-F5344CB8AC3E}">
        <p14:creationId xmlns:p14="http://schemas.microsoft.com/office/powerpoint/2010/main" val="1276359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27</a:t>
            </a:fld>
            <a:endParaRPr lang="ru-RU"/>
          </a:p>
        </p:txBody>
      </p:sp>
    </p:spTree>
    <p:extLst>
      <p:ext uri="{BB962C8B-B14F-4D97-AF65-F5344CB8AC3E}">
        <p14:creationId xmlns:p14="http://schemas.microsoft.com/office/powerpoint/2010/main" val="2434762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Tammy to introduce team</a:t>
            </a:r>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28</a:t>
            </a:fld>
            <a:endParaRPr lang="ru-RU"/>
          </a:p>
        </p:txBody>
      </p:sp>
    </p:spTree>
    <p:extLst>
      <p:ext uri="{BB962C8B-B14F-4D97-AF65-F5344CB8AC3E}">
        <p14:creationId xmlns:p14="http://schemas.microsoft.com/office/powerpoint/2010/main" val="1117361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29</a:t>
            </a:fld>
            <a:endParaRPr lang="ru-RU"/>
          </a:p>
        </p:txBody>
      </p:sp>
    </p:spTree>
    <p:extLst>
      <p:ext uri="{BB962C8B-B14F-4D97-AF65-F5344CB8AC3E}">
        <p14:creationId xmlns:p14="http://schemas.microsoft.com/office/powerpoint/2010/main" val="1517016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30</a:t>
            </a:fld>
            <a:endParaRPr lang="ru-RU" dirty="0"/>
          </a:p>
        </p:txBody>
      </p:sp>
    </p:spTree>
    <p:extLst>
      <p:ext uri="{BB962C8B-B14F-4D97-AF65-F5344CB8AC3E}">
        <p14:creationId xmlns:p14="http://schemas.microsoft.com/office/powerpoint/2010/main" val="3214730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32</a:t>
            </a:fld>
            <a:endParaRPr lang="ru-RU"/>
          </a:p>
        </p:txBody>
      </p:sp>
    </p:spTree>
    <p:extLst>
      <p:ext uri="{BB962C8B-B14F-4D97-AF65-F5344CB8AC3E}">
        <p14:creationId xmlns:p14="http://schemas.microsoft.com/office/powerpoint/2010/main" val="192273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Tammy to introduce team</a:t>
            </a:r>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4</a:t>
            </a:fld>
            <a:endParaRPr lang="ru-RU"/>
          </a:p>
        </p:txBody>
      </p:sp>
    </p:spTree>
    <p:extLst>
      <p:ext uri="{BB962C8B-B14F-4D97-AF65-F5344CB8AC3E}">
        <p14:creationId xmlns:p14="http://schemas.microsoft.com/office/powerpoint/2010/main" val="316935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5</a:t>
            </a:fld>
            <a:endParaRPr lang="ru-RU"/>
          </a:p>
        </p:txBody>
      </p:sp>
    </p:spTree>
    <p:extLst>
      <p:ext uri="{BB962C8B-B14F-4D97-AF65-F5344CB8AC3E}">
        <p14:creationId xmlns:p14="http://schemas.microsoft.com/office/powerpoint/2010/main" val="3626249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Tammy to introduce team</a:t>
            </a:r>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7</a:t>
            </a:fld>
            <a:endParaRPr lang="ru-RU"/>
          </a:p>
        </p:txBody>
      </p:sp>
    </p:spTree>
    <p:extLst>
      <p:ext uri="{BB962C8B-B14F-4D97-AF65-F5344CB8AC3E}">
        <p14:creationId xmlns:p14="http://schemas.microsoft.com/office/powerpoint/2010/main" val="2022124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8</a:t>
            </a:fld>
            <a:endParaRPr lang="ru-RU"/>
          </a:p>
        </p:txBody>
      </p:sp>
    </p:spTree>
    <p:extLst>
      <p:ext uri="{BB962C8B-B14F-4D97-AF65-F5344CB8AC3E}">
        <p14:creationId xmlns:p14="http://schemas.microsoft.com/office/powerpoint/2010/main" val="4249942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9</a:t>
            </a:fld>
            <a:endParaRPr lang="ru-RU"/>
          </a:p>
        </p:txBody>
      </p:sp>
    </p:spTree>
    <p:extLst>
      <p:ext uri="{BB962C8B-B14F-4D97-AF65-F5344CB8AC3E}">
        <p14:creationId xmlns:p14="http://schemas.microsoft.com/office/powerpoint/2010/main" val="683579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10</a:t>
            </a:fld>
            <a:endParaRPr lang="ru-RU"/>
          </a:p>
        </p:txBody>
      </p:sp>
    </p:spTree>
    <p:extLst>
      <p:ext uri="{BB962C8B-B14F-4D97-AF65-F5344CB8AC3E}">
        <p14:creationId xmlns:p14="http://schemas.microsoft.com/office/powerpoint/2010/main" val="3623010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4C943EDB-A5B3-4084-9087-822F392EF5C9}" type="slidenum">
              <a:rPr lang="ru-RU" smtClean="0"/>
              <a:t>11</a:t>
            </a:fld>
            <a:endParaRPr lang="ru-RU"/>
          </a:p>
        </p:txBody>
      </p:sp>
    </p:spTree>
    <p:extLst>
      <p:ext uri="{BB962C8B-B14F-4D97-AF65-F5344CB8AC3E}">
        <p14:creationId xmlns:p14="http://schemas.microsoft.com/office/powerpoint/2010/main" val="3885894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75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Сравнение">
    <p:spTree>
      <p:nvGrpSpPr>
        <p:cNvPr id="1" name=""/>
        <p:cNvGrpSpPr/>
        <p:nvPr/>
      </p:nvGrpSpPr>
      <p:grpSpPr>
        <a:xfrm>
          <a:off x="0" y="0"/>
          <a:ext cx="0" cy="0"/>
          <a:chOff x="0" y="0"/>
          <a:chExt cx="0" cy="0"/>
        </a:xfrm>
      </p:grpSpPr>
      <p:sp>
        <p:nvSpPr>
          <p:cNvPr id="10" name="Рисунок 8"/>
          <p:cNvSpPr>
            <a:spLocks noGrp="1"/>
          </p:cNvSpPr>
          <p:nvPr>
            <p:ph type="pic" sz="quarter" idx="10"/>
          </p:nvPr>
        </p:nvSpPr>
        <p:spPr>
          <a:xfrm>
            <a:off x="0" y="-2"/>
            <a:ext cx="24377650" cy="12031580"/>
          </a:xfrm>
          <a:prstGeom prst="rect">
            <a:avLst/>
          </a:prstGeom>
        </p:spPr>
        <p:txBody>
          <a:bodyPr/>
          <a:lstStyle/>
          <a:p>
            <a:endParaRPr lang="ru-RU" dirty="0"/>
          </a:p>
        </p:txBody>
      </p:sp>
    </p:spTree>
    <p:extLst>
      <p:ext uri="{BB962C8B-B14F-4D97-AF65-F5344CB8AC3E}">
        <p14:creationId xmlns:p14="http://schemas.microsoft.com/office/powerpoint/2010/main" val="238354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D5C0D7EA-4431-465A-A556-F880FF12F305}"/>
              </a:ext>
            </a:extLst>
          </p:cNvPr>
          <p:cNvSpPr txBox="1">
            <a:spLocks/>
          </p:cNvSpPr>
          <p:nvPr userDrawn="1"/>
        </p:nvSpPr>
        <p:spPr>
          <a:xfrm>
            <a:off x="1698366" y="12780684"/>
            <a:ext cx="7544829" cy="457200"/>
          </a:xfrm>
          <a:prstGeom prst="rect">
            <a:avLst/>
          </a:prstGeom>
        </p:spPr>
        <p:txBody>
          <a:bodyPr vert="horz" lIns="137160" tIns="68580" rIns="137160" bIns="68580" rtlCol="0" anchor="ctr"/>
          <a:lstStyle>
            <a:defPPr>
              <a:defRPr lang="id-ID"/>
            </a:defPPr>
            <a:lvl1pPr marL="0" algn="l" defTabSz="914400" rtl="0" eaLnBrk="1" latinLnBrk="0" hangingPunct="1">
              <a:defRPr sz="1000" kern="1200">
                <a:solidFill>
                  <a:srgbClr val="8D849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t>© 2022 File &amp; ServeXpress</a:t>
            </a:r>
          </a:p>
        </p:txBody>
      </p:sp>
      <p:sp>
        <p:nvSpPr>
          <p:cNvPr id="5" name="Slide Number Placeholder 5">
            <a:extLst>
              <a:ext uri="{FF2B5EF4-FFF2-40B4-BE49-F238E27FC236}">
                <a16:creationId xmlns:a16="http://schemas.microsoft.com/office/drawing/2014/main" id="{88BF59F3-E063-404E-9A25-6F847CAE1799}"/>
              </a:ext>
            </a:extLst>
          </p:cNvPr>
          <p:cNvSpPr txBox="1">
            <a:spLocks/>
          </p:cNvSpPr>
          <p:nvPr userDrawn="1"/>
        </p:nvSpPr>
        <p:spPr>
          <a:xfrm>
            <a:off x="21631851" y="12780684"/>
            <a:ext cx="1066522" cy="457200"/>
          </a:xfrm>
          <a:prstGeom prst="rect">
            <a:avLst/>
          </a:prstGeom>
        </p:spPr>
        <p:txBody>
          <a:bodyPr vert="horz" lIns="137160" tIns="68580" rIns="137160" bIns="68580" rtlCol="0" anchor="ctr"/>
          <a:lstStyle>
            <a:defPPr>
              <a:defRPr lang="id-ID"/>
            </a:defPPr>
            <a:lvl1pPr marL="0" algn="r" defTabSz="914400" rtl="0" eaLnBrk="1" latinLnBrk="0" hangingPunct="1">
              <a:defRPr sz="1000" kern="1200">
                <a:solidFill>
                  <a:srgbClr val="8D849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8C289B-5CDB-1140-9ABB-690B7DC40B1A}" type="slidenum">
              <a:rPr lang="en-US" sz="1500" smtClean="0"/>
              <a:pPr/>
              <a:t>‹#›</a:t>
            </a:fld>
            <a:endParaRPr lang="en-US" sz="1500" dirty="0"/>
          </a:p>
        </p:txBody>
      </p:sp>
      <p:sp>
        <p:nvSpPr>
          <p:cNvPr id="7" name="Rectangle 6">
            <a:extLst>
              <a:ext uri="{FF2B5EF4-FFF2-40B4-BE49-F238E27FC236}">
                <a16:creationId xmlns:a16="http://schemas.microsoft.com/office/drawing/2014/main" id="{091FFC44-57E7-40DA-A919-816C0CA46380}"/>
              </a:ext>
            </a:extLst>
          </p:cNvPr>
          <p:cNvSpPr/>
          <p:nvPr userDrawn="1"/>
        </p:nvSpPr>
        <p:spPr>
          <a:xfrm>
            <a:off x="0" y="0"/>
            <a:ext cx="24377650" cy="13716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Tree>
    <p:extLst>
      <p:ext uri="{BB962C8B-B14F-4D97-AF65-F5344CB8AC3E}">
        <p14:creationId xmlns:p14="http://schemas.microsoft.com/office/powerpoint/2010/main" val="3484985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15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3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764B96-C57E-ECC4-369A-F8922662F974}"/>
              </a:ext>
            </a:extLst>
          </p:cNvPr>
          <p:cNvSpPr/>
          <p:nvPr userDrawn="1"/>
        </p:nvSpPr>
        <p:spPr>
          <a:xfrm>
            <a:off x="1" y="0"/>
            <a:ext cx="9217024" cy="13716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 name="Picture 3">
            <a:extLst>
              <a:ext uri="{FF2B5EF4-FFF2-40B4-BE49-F238E27FC236}">
                <a16:creationId xmlns:a16="http://schemas.microsoft.com/office/drawing/2014/main" id="{F8B3BB8A-8157-B7CD-E07E-A7D9ED81B4F3}"/>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9013094" y="1315826"/>
            <a:ext cx="4342187" cy="476738"/>
          </a:xfrm>
          <a:prstGeom prst="rect">
            <a:avLst/>
          </a:prstGeom>
        </p:spPr>
      </p:pic>
      <p:cxnSp>
        <p:nvCxnSpPr>
          <p:cNvPr id="3" name="Прямая соединительная линия 33">
            <a:extLst>
              <a:ext uri="{FF2B5EF4-FFF2-40B4-BE49-F238E27FC236}">
                <a16:creationId xmlns:a16="http://schemas.microsoft.com/office/drawing/2014/main" id="{09B55CA5-C1E4-FD45-1981-B4F959040D17}"/>
              </a:ext>
            </a:extLst>
          </p:cNvPr>
          <p:cNvCxnSpPr>
            <a:cxnSpLocks/>
          </p:cNvCxnSpPr>
          <p:nvPr userDrawn="1"/>
        </p:nvCxnSpPr>
        <p:spPr>
          <a:xfrm>
            <a:off x="1885" y="1567566"/>
            <a:ext cx="1918386" cy="0"/>
          </a:xfrm>
          <a:prstGeom prst="line">
            <a:avLst/>
          </a:prstGeom>
          <a:ln w="57150">
            <a:solidFill>
              <a:srgbClr val="476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90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6962-70DA-85FB-19D6-7DBFF89070D3}"/>
              </a:ext>
            </a:extLst>
          </p:cNvPr>
          <p:cNvSpPr>
            <a:spLocks noGrp="1"/>
          </p:cNvSpPr>
          <p:nvPr>
            <p:ph type="ctrTitle"/>
          </p:nvPr>
        </p:nvSpPr>
        <p:spPr>
          <a:xfrm>
            <a:off x="3048000" y="2244725"/>
            <a:ext cx="18283238" cy="47752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487060-1FE6-FA2C-1E78-A49784F3F5AE}"/>
              </a:ext>
            </a:extLst>
          </p:cNvPr>
          <p:cNvSpPr>
            <a:spLocks noGrp="1"/>
          </p:cNvSpPr>
          <p:nvPr>
            <p:ph type="subTitle" idx="1"/>
          </p:nvPr>
        </p:nvSpPr>
        <p:spPr>
          <a:xfrm>
            <a:off x="3048000" y="7204075"/>
            <a:ext cx="18283238"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13457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A53A-8D65-A021-4452-AFE4F3FF7EA5}"/>
              </a:ext>
            </a:extLst>
          </p:cNvPr>
          <p:cNvSpPr>
            <a:spLocks noGrp="1"/>
          </p:cNvSpPr>
          <p:nvPr>
            <p:ph type="ctrTitle"/>
          </p:nvPr>
        </p:nvSpPr>
        <p:spPr>
          <a:xfrm>
            <a:off x="3048000" y="2244725"/>
            <a:ext cx="18283238" cy="47752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E1DC44-CE0F-54E4-3981-FCA79F3726F2}"/>
              </a:ext>
            </a:extLst>
          </p:cNvPr>
          <p:cNvSpPr>
            <a:spLocks noGrp="1"/>
          </p:cNvSpPr>
          <p:nvPr>
            <p:ph type="subTitle" idx="1"/>
          </p:nvPr>
        </p:nvSpPr>
        <p:spPr>
          <a:xfrm>
            <a:off x="3048000" y="7204075"/>
            <a:ext cx="18283238"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5459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sp>
        <p:nvSpPr>
          <p:cNvPr id="10" name="Прямоугольник 9"/>
          <p:cNvSpPr/>
          <p:nvPr userDrawn="1"/>
        </p:nvSpPr>
        <p:spPr>
          <a:xfrm>
            <a:off x="-38090" y="3810000"/>
            <a:ext cx="24415740" cy="9906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7198" dirty="0"/>
          </a:p>
        </p:txBody>
      </p:sp>
      <p:sp>
        <p:nvSpPr>
          <p:cNvPr id="9" name="Прямоугольник 8"/>
          <p:cNvSpPr/>
          <p:nvPr userDrawn="1"/>
        </p:nvSpPr>
        <p:spPr>
          <a:xfrm>
            <a:off x="-38090" y="0"/>
            <a:ext cx="24415740" cy="8877300"/>
          </a:xfrm>
          <a:prstGeom prst="rect">
            <a:avLst/>
          </a:prstGeom>
          <a:solidFill>
            <a:srgbClr val="47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7198" dirty="0"/>
          </a:p>
        </p:txBody>
      </p:sp>
      <p:sp>
        <p:nvSpPr>
          <p:cNvPr id="11" name="Прямоугольник 10"/>
          <p:cNvSpPr/>
          <p:nvPr userDrawn="1"/>
        </p:nvSpPr>
        <p:spPr>
          <a:xfrm>
            <a:off x="2171135" y="1619250"/>
            <a:ext cx="20035381" cy="1047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7198" dirty="0"/>
          </a:p>
        </p:txBody>
      </p:sp>
      <p:pic>
        <p:nvPicPr>
          <p:cNvPr id="2" name="Picture 1">
            <a:extLst>
              <a:ext uri="{FF2B5EF4-FFF2-40B4-BE49-F238E27FC236}">
                <a16:creationId xmlns:a16="http://schemas.microsoft.com/office/drawing/2014/main" id="{2D7D79A9-63D9-1E02-2224-80AEA9A1DFAA}"/>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2919013" y="2362200"/>
            <a:ext cx="8100340" cy="889354"/>
          </a:xfrm>
          <a:prstGeom prst="rect">
            <a:avLst/>
          </a:prstGeom>
        </p:spPr>
      </p:pic>
    </p:spTree>
    <p:extLst>
      <p:ext uri="{BB962C8B-B14F-4D97-AF65-F5344CB8AC3E}">
        <p14:creationId xmlns:p14="http://schemas.microsoft.com/office/powerpoint/2010/main" val="405518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6" name="Прямоугольник 36">
            <a:extLst>
              <a:ext uri="{FF2B5EF4-FFF2-40B4-BE49-F238E27FC236}">
                <a16:creationId xmlns:a16="http://schemas.microsoft.com/office/drawing/2014/main" id="{0CC6BBB5-B16E-8743-BAC3-98DFCC5960E3}"/>
              </a:ext>
            </a:extLst>
          </p:cNvPr>
          <p:cNvSpPr/>
          <p:nvPr/>
        </p:nvSpPr>
        <p:spPr>
          <a:xfrm>
            <a:off x="0" y="0"/>
            <a:ext cx="24377650" cy="3135133"/>
          </a:xfrm>
          <a:prstGeom prst="rect">
            <a:avLst/>
          </a:prstGeom>
          <a:solidFill>
            <a:srgbClr val="47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7198">
              <a:solidFill>
                <a:srgbClr val="4766FF"/>
              </a:solidFill>
            </a:endParaRPr>
          </a:p>
        </p:txBody>
      </p:sp>
      <p:cxnSp>
        <p:nvCxnSpPr>
          <p:cNvPr id="2" name="Прямая соединительная линия 33">
            <a:extLst>
              <a:ext uri="{FF2B5EF4-FFF2-40B4-BE49-F238E27FC236}">
                <a16:creationId xmlns:a16="http://schemas.microsoft.com/office/drawing/2014/main" id="{6E1E082F-E2BD-83A9-9DEB-ACFE2609ACBA}"/>
              </a:ext>
            </a:extLst>
          </p:cNvPr>
          <p:cNvCxnSpPr>
            <a:cxnSpLocks/>
          </p:cNvCxnSpPr>
          <p:nvPr userDrawn="1"/>
        </p:nvCxnSpPr>
        <p:spPr>
          <a:xfrm>
            <a:off x="1885" y="1567566"/>
            <a:ext cx="191838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14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
        <p:nvSpPr>
          <p:cNvPr id="2" name="Прямоугольник 36">
            <a:extLst>
              <a:ext uri="{FF2B5EF4-FFF2-40B4-BE49-F238E27FC236}">
                <a16:creationId xmlns:a16="http://schemas.microsoft.com/office/drawing/2014/main" id="{2DD11131-66DA-AE1B-B921-5B3DEFD5C1AC}"/>
              </a:ext>
            </a:extLst>
          </p:cNvPr>
          <p:cNvSpPr/>
          <p:nvPr userDrawn="1"/>
        </p:nvSpPr>
        <p:spPr>
          <a:xfrm>
            <a:off x="3176" y="3574"/>
            <a:ext cx="24371302" cy="31325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7196"/>
          </a:p>
        </p:txBody>
      </p:sp>
      <p:cxnSp>
        <p:nvCxnSpPr>
          <p:cNvPr id="10" name="Прямая соединительная линия 33">
            <a:extLst>
              <a:ext uri="{FF2B5EF4-FFF2-40B4-BE49-F238E27FC236}">
                <a16:creationId xmlns:a16="http://schemas.microsoft.com/office/drawing/2014/main" id="{C0A2F454-4E76-4D49-9C00-BDD8E3F66FBA}"/>
              </a:ext>
            </a:extLst>
          </p:cNvPr>
          <p:cNvCxnSpPr>
            <a:cxnSpLocks/>
          </p:cNvCxnSpPr>
          <p:nvPr userDrawn="1"/>
        </p:nvCxnSpPr>
        <p:spPr>
          <a:xfrm>
            <a:off x="1885" y="1567566"/>
            <a:ext cx="1918386" cy="0"/>
          </a:xfrm>
          <a:prstGeom prst="line">
            <a:avLst/>
          </a:prstGeom>
          <a:ln w="57150">
            <a:solidFill>
              <a:srgbClr val="476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944893"/>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 #3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764B96-C57E-ECC4-369A-F8922662F974}"/>
              </a:ext>
            </a:extLst>
          </p:cNvPr>
          <p:cNvSpPr/>
          <p:nvPr userDrawn="1"/>
        </p:nvSpPr>
        <p:spPr>
          <a:xfrm>
            <a:off x="1" y="0"/>
            <a:ext cx="9217024" cy="13716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 name="Picture 3">
            <a:extLst>
              <a:ext uri="{FF2B5EF4-FFF2-40B4-BE49-F238E27FC236}">
                <a16:creationId xmlns:a16="http://schemas.microsoft.com/office/drawing/2014/main" id="{F8B3BB8A-8157-B7CD-E07E-A7D9ED81B4F3}"/>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9013094" y="1315826"/>
            <a:ext cx="4342187" cy="476738"/>
          </a:xfrm>
          <a:prstGeom prst="rect">
            <a:avLst/>
          </a:prstGeom>
        </p:spPr>
      </p:pic>
      <p:cxnSp>
        <p:nvCxnSpPr>
          <p:cNvPr id="3" name="Прямая соединительная линия 33">
            <a:extLst>
              <a:ext uri="{FF2B5EF4-FFF2-40B4-BE49-F238E27FC236}">
                <a16:creationId xmlns:a16="http://schemas.microsoft.com/office/drawing/2014/main" id="{09B55CA5-C1E4-FD45-1981-B4F959040D17}"/>
              </a:ext>
            </a:extLst>
          </p:cNvPr>
          <p:cNvCxnSpPr>
            <a:cxnSpLocks/>
          </p:cNvCxnSpPr>
          <p:nvPr userDrawn="1"/>
        </p:nvCxnSpPr>
        <p:spPr>
          <a:xfrm>
            <a:off x="1885" y="1567566"/>
            <a:ext cx="1918386" cy="0"/>
          </a:xfrm>
          <a:prstGeom prst="line">
            <a:avLst/>
          </a:prstGeom>
          <a:ln w="57150">
            <a:solidFill>
              <a:srgbClr val="476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643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BA413C-EC4F-7235-131F-A1D5F885C47D}"/>
              </a:ext>
            </a:extLst>
          </p:cNvPr>
          <p:cNvSpPr/>
          <p:nvPr userDrawn="1"/>
        </p:nvSpPr>
        <p:spPr>
          <a:xfrm>
            <a:off x="18183810" y="728"/>
            <a:ext cx="6193841" cy="1371454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220"/>
            <a:endParaRPr lang="en-US" sz="3599">
              <a:solidFill>
                <a:srgbClr val="FFFFFF"/>
              </a:solidFill>
              <a:latin typeface="Lato Light"/>
            </a:endParaRPr>
          </a:p>
        </p:txBody>
      </p:sp>
      <p:cxnSp>
        <p:nvCxnSpPr>
          <p:cNvPr id="8" name="Прямая соединительная линия 33">
            <a:extLst>
              <a:ext uri="{FF2B5EF4-FFF2-40B4-BE49-F238E27FC236}">
                <a16:creationId xmlns:a16="http://schemas.microsoft.com/office/drawing/2014/main" id="{FEA7C1E9-D357-8231-418C-6BEF61E13EBD}"/>
              </a:ext>
            </a:extLst>
          </p:cNvPr>
          <p:cNvCxnSpPr>
            <a:cxnSpLocks/>
          </p:cNvCxnSpPr>
          <p:nvPr userDrawn="1"/>
        </p:nvCxnSpPr>
        <p:spPr>
          <a:xfrm>
            <a:off x="1885" y="1567566"/>
            <a:ext cx="1918386" cy="0"/>
          </a:xfrm>
          <a:prstGeom prst="line">
            <a:avLst/>
          </a:prstGeom>
          <a:ln w="57150">
            <a:solidFill>
              <a:srgbClr val="476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758662"/>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 #1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E32186E-6B88-45A4-87C0-E3FA12D5FE31}"/>
              </a:ext>
            </a:extLst>
          </p:cNvPr>
          <p:cNvSpPr>
            <a:spLocks noGrp="1"/>
          </p:cNvSpPr>
          <p:nvPr>
            <p:ph type="pic" sz="quarter" idx="10"/>
          </p:nvPr>
        </p:nvSpPr>
        <p:spPr>
          <a:xfrm>
            <a:off x="2563814" y="4521201"/>
            <a:ext cx="4624387" cy="4622800"/>
          </a:xfrm>
          <a:prstGeom prst="ellipse">
            <a:avLst/>
          </a:prstGeom>
        </p:spPr>
        <p:txBody>
          <a:bodyPr/>
          <a:lstStyle/>
          <a:p>
            <a:endParaRPr lang="ru-RU"/>
          </a:p>
        </p:txBody>
      </p:sp>
      <p:sp>
        <p:nvSpPr>
          <p:cNvPr id="7" name="Picture Placeholder 5">
            <a:extLst>
              <a:ext uri="{FF2B5EF4-FFF2-40B4-BE49-F238E27FC236}">
                <a16:creationId xmlns:a16="http://schemas.microsoft.com/office/drawing/2014/main" id="{B19C562A-02EA-4C12-90FC-34F7973F07A1}"/>
              </a:ext>
            </a:extLst>
          </p:cNvPr>
          <p:cNvSpPr>
            <a:spLocks noGrp="1"/>
          </p:cNvSpPr>
          <p:nvPr>
            <p:ph type="pic" sz="quarter" idx="11"/>
          </p:nvPr>
        </p:nvSpPr>
        <p:spPr>
          <a:xfrm>
            <a:off x="9418191" y="4521201"/>
            <a:ext cx="4624387" cy="4622800"/>
          </a:xfrm>
          <a:prstGeom prst="ellipse">
            <a:avLst/>
          </a:prstGeom>
        </p:spPr>
        <p:txBody>
          <a:bodyPr/>
          <a:lstStyle/>
          <a:p>
            <a:endParaRPr lang="ru-RU"/>
          </a:p>
        </p:txBody>
      </p:sp>
      <p:sp>
        <p:nvSpPr>
          <p:cNvPr id="8" name="Picture Placeholder 5">
            <a:extLst>
              <a:ext uri="{FF2B5EF4-FFF2-40B4-BE49-F238E27FC236}">
                <a16:creationId xmlns:a16="http://schemas.microsoft.com/office/drawing/2014/main" id="{8C6B754A-A35F-4735-8BD6-9013CE31AFC6}"/>
              </a:ext>
            </a:extLst>
          </p:cNvPr>
          <p:cNvSpPr>
            <a:spLocks noGrp="1"/>
          </p:cNvSpPr>
          <p:nvPr>
            <p:ph type="pic" sz="quarter" idx="12"/>
          </p:nvPr>
        </p:nvSpPr>
        <p:spPr>
          <a:xfrm>
            <a:off x="16290493" y="4521201"/>
            <a:ext cx="4624387" cy="4622800"/>
          </a:xfrm>
          <a:prstGeom prst="ellipse">
            <a:avLst/>
          </a:prstGeom>
        </p:spPr>
        <p:txBody>
          <a:bodyPr/>
          <a:lstStyle/>
          <a:p>
            <a:endParaRPr lang="ru-RU"/>
          </a:p>
        </p:txBody>
      </p:sp>
    </p:spTree>
    <p:extLst>
      <p:ext uri="{BB962C8B-B14F-4D97-AF65-F5344CB8AC3E}">
        <p14:creationId xmlns:p14="http://schemas.microsoft.com/office/powerpoint/2010/main" val="282593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53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Сравнени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17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5DC64FF8-A0AF-FB8F-E117-FB40ACADDAEB}"/>
              </a:ext>
            </a:extLst>
          </p:cNvPr>
          <p:cNvSpPr/>
          <p:nvPr userDrawn="1"/>
        </p:nvSpPr>
        <p:spPr>
          <a:xfrm>
            <a:off x="23070482" y="12895856"/>
            <a:ext cx="498855" cy="369332"/>
          </a:xfrm>
          <a:prstGeom prst="rect">
            <a:avLst/>
          </a:prstGeom>
        </p:spPr>
        <p:txBody>
          <a:bodyPr wrap="none">
            <a:spAutoFit/>
          </a:bodyPr>
          <a:lstStyle/>
          <a:p>
            <a:pPr marL="0" marR="0" lvl="0" indent="0" algn="ctr" defTabSz="1828343" rtl="0" eaLnBrk="1" fontAlgn="auto" latinLnBrk="0" hangingPunct="1">
              <a:lnSpc>
                <a:spcPct val="100000"/>
              </a:lnSpc>
              <a:spcBef>
                <a:spcPts val="0"/>
              </a:spcBef>
              <a:spcAft>
                <a:spcPts val="0"/>
              </a:spcAft>
              <a:buClrTx/>
              <a:buSzTx/>
              <a:buFontTx/>
              <a:buNone/>
              <a:tabLst/>
              <a:defRPr/>
            </a:pPr>
            <a:fld id="{149B6D55-4680-4DC5-B665-330CCBA60EFE}" type="slidenum">
              <a:rPr kumimoji="0" lang="ru-RU" sz="1800" b="0" i="0" u="none" strike="noStrike" kern="1200" cap="none" spc="0" normalizeH="0" baseline="0" noProof="0" smtClean="0">
                <a:ln>
                  <a:noFill/>
                </a:ln>
                <a:solidFill>
                  <a:srgbClr val="E7E6E6">
                    <a:lumMod val="50000"/>
                  </a:srgbClr>
                </a:solidFill>
                <a:effectLst/>
                <a:uLnTx/>
                <a:uFillTx/>
                <a:latin typeface="Inter" panose="02000503000000020004" pitchFamily="2" charset="0"/>
                <a:ea typeface="Inter" panose="02000503000000020004" pitchFamily="2" charset="0"/>
                <a:cs typeface="Poppins SemiBold" panose="02000000000000000000" pitchFamily="2" charset="0"/>
              </a:rPr>
              <a:pPr marL="0" marR="0" lvl="0" indent="0" algn="ctr" defTabSz="1828343" rtl="0" eaLnBrk="1" fontAlgn="auto" latinLnBrk="0" hangingPunct="1">
                <a:lnSpc>
                  <a:spcPct val="100000"/>
                </a:lnSpc>
                <a:spcBef>
                  <a:spcPts val="0"/>
                </a:spcBef>
                <a:spcAft>
                  <a:spcPts val="0"/>
                </a:spcAft>
                <a:buClrTx/>
                <a:buSzTx/>
                <a:buFontTx/>
                <a:buNone/>
                <a:tabLst/>
                <a:defRPr/>
              </a:pPr>
              <a:t>‹#›</a:t>
            </a:fld>
            <a:endParaRPr kumimoji="0" lang="ru-RU" sz="2399" b="0" i="0" u="none" strike="noStrike" kern="1200" cap="none" spc="0" normalizeH="0" baseline="0" noProof="0" dirty="0">
              <a:ln>
                <a:noFill/>
              </a:ln>
              <a:solidFill>
                <a:srgbClr val="E7E6E6">
                  <a:lumMod val="50000"/>
                </a:srgbClr>
              </a:solidFill>
              <a:effectLst/>
              <a:uLnTx/>
              <a:uFillTx/>
              <a:latin typeface="Inter" panose="02000503000000020004" pitchFamily="2" charset="0"/>
              <a:ea typeface="Inter" panose="02000503000000020004" pitchFamily="2" charset="0"/>
              <a:cs typeface="+mn-cs"/>
            </a:endParaRPr>
          </a:p>
        </p:txBody>
      </p:sp>
      <p:pic>
        <p:nvPicPr>
          <p:cNvPr id="8" name="Picture 7">
            <a:extLst>
              <a:ext uri="{FF2B5EF4-FFF2-40B4-BE49-F238E27FC236}">
                <a16:creationId xmlns:a16="http://schemas.microsoft.com/office/drawing/2014/main" id="{44602CED-A07F-7D8E-FB29-1C14BCEDA7C6}"/>
              </a:ext>
            </a:extLst>
          </p:cNvPr>
          <p:cNvPicPr>
            <a:picLocks noChangeAspect="1"/>
          </p:cNvPicPr>
          <p:nvPr userDrawn="1"/>
        </p:nvPicPr>
        <p:blipFill>
          <a:blip r:embed="rId13" cstate="email">
            <a:extLst>
              <a:ext uri="{28A0092B-C50C-407E-A947-70E740481C1C}">
                <a14:useLocalDpi xmlns:a14="http://schemas.microsoft.com/office/drawing/2010/main" val="0"/>
              </a:ext>
            </a:extLst>
          </a:blip>
          <a:srcRect/>
          <a:stretch/>
        </p:blipFill>
        <p:spPr>
          <a:xfrm>
            <a:off x="739336" y="12862820"/>
            <a:ext cx="3920956" cy="430198"/>
          </a:xfrm>
          <a:prstGeom prst="rect">
            <a:avLst/>
          </a:prstGeom>
        </p:spPr>
      </p:pic>
      <p:sp>
        <p:nvSpPr>
          <p:cNvPr id="9" name="Прямоугольник 7">
            <a:extLst>
              <a:ext uri="{FF2B5EF4-FFF2-40B4-BE49-F238E27FC236}">
                <a16:creationId xmlns:a16="http://schemas.microsoft.com/office/drawing/2014/main" id="{DD3AD95A-7249-ADAA-C993-C8F85A35A9FF}"/>
              </a:ext>
            </a:extLst>
          </p:cNvPr>
          <p:cNvSpPr/>
          <p:nvPr userDrawn="1"/>
        </p:nvSpPr>
        <p:spPr>
          <a:xfrm>
            <a:off x="20786244" y="13522052"/>
            <a:ext cx="2686684" cy="193948"/>
          </a:xfrm>
          <a:prstGeom prst="rect">
            <a:avLst/>
          </a:prstGeom>
          <a:solidFill>
            <a:srgbClr val="47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343" rtl="0" eaLnBrk="1" fontAlgn="auto" latinLnBrk="0" hangingPunct="1">
              <a:lnSpc>
                <a:spcPct val="100000"/>
              </a:lnSpc>
              <a:spcBef>
                <a:spcPts val="0"/>
              </a:spcBef>
              <a:spcAft>
                <a:spcPts val="0"/>
              </a:spcAft>
              <a:buClrTx/>
              <a:buSzTx/>
              <a:buFontTx/>
              <a:buNone/>
              <a:tabLst/>
              <a:defRPr/>
            </a:pPr>
            <a:endParaRPr kumimoji="0" lang="ru-RU" sz="3599" b="0" i="0" u="none" strike="noStrike" kern="1200" cap="none" spc="0" normalizeH="0" baseline="0" noProof="0">
              <a:ln>
                <a:noFill/>
              </a:ln>
              <a:solidFill>
                <a:prstClr val="white"/>
              </a:solidFill>
              <a:effectLst/>
              <a:uLnTx/>
              <a:uFillTx/>
              <a:latin typeface="King"/>
              <a:ea typeface="+mn-ea"/>
              <a:cs typeface="+mn-cs"/>
            </a:endParaRPr>
          </a:p>
        </p:txBody>
      </p:sp>
      <p:cxnSp>
        <p:nvCxnSpPr>
          <p:cNvPr id="2" name="Прямая соединительная линия 33">
            <a:extLst>
              <a:ext uri="{FF2B5EF4-FFF2-40B4-BE49-F238E27FC236}">
                <a16:creationId xmlns:a16="http://schemas.microsoft.com/office/drawing/2014/main" id="{AF99CEE8-B37E-7D49-EB3A-CD8A4A311DE5}"/>
              </a:ext>
            </a:extLst>
          </p:cNvPr>
          <p:cNvCxnSpPr>
            <a:cxnSpLocks/>
          </p:cNvCxnSpPr>
          <p:nvPr userDrawn="1"/>
        </p:nvCxnSpPr>
        <p:spPr>
          <a:xfrm>
            <a:off x="1885" y="1567566"/>
            <a:ext cx="1918386" cy="0"/>
          </a:xfrm>
          <a:prstGeom prst="line">
            <a:avLst/>
          </a:prstGeom>
          <a:ln w="57150">
            <a:solidFill>
              <a:srgbClr val="476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994396"/>
      </p:ext>
    </p:extLst>
  </p:cSld>
  <p:clrMap bg1="lt1" tx1="dk1" bg2="lt2" tx2="dk2" accent1="accent1" accent2="accent2" accent3="accent3" accent4="accent4" accent5="accent5" accent6="accent6" hlink="hlink" folHlink="folHlink"/>
  <p:sldLayoutIdLst>
    <p:sldLayoutId id="2147484256" r:id="rId1"/>
    <p:sldLayoutId id="2147484303" r:id="rId2"/>
    <p:sldLayoutId id="2147484263" r:id="rId3"/>
    <p:sldLayoutId id="2147484264" r:id="rId4"/>
    <p:sldLayoutId id="2147484265" r:id="rId5"/>
    <p:sldLayoutId id="2147484267" r:id="rId6"/>
    <p:sldLayoutId id="2147484372" r:id="rId7"/>
    <p:sldLayoutId id="2147484373" r:id="rId8"/>
    <p:sldLayoutId id="2147484374" r:id="rId9"/>
    <p:sldLayoutId id="2147484375" r:id="rId10"/>
    <p:sldLayoutId id="21474843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5DC64FF8-A0AF-FB8F-E117-FB40ACADDAEB}"/>
              </a:ext>
            </a:extLst>
          </p:cNvPr>
          <p:cNvSpPr/>
          <p:nvPr userDrawn="1"/>
        </p:nvSpPr>
        <p:spPr>
          <a:xfrm>
            <a:off x="23070482" y="12895856"/>
            <a:ext cx="498855" cy="369332"/>
          </a:xfrm>
          <a:prstGeom prst="rect">
            <a:avLst/>
          </a:prstGeom>
        </p:spPr>
        <p:txBody>
          <a:bodyPr wrap="none">
            <a:spAutoFit/>
          </a:bodyPr>
          <a:lstStyle/>
          <a:p>
            <a:pPr marL="0" marR="0" lvl="0" indent="0" algn="ctr" defTabSz="1828343" rtl="0" eaLnBrk="1" fontAlgn="auto" latinLnBrk="0" hangingPunct="1">
              <a:lnSpc>
                <a:spcPct val="100000"/>
              </a:lnSpc>
              <a:spcBef>
                <a:spcPts val="0"/>
              </a:spcBef>
              <a:spcAft>
                <a:spcPts val="0"/>
              </a:spcAft>
              <a:buClrTx/>
              <a:buSzTx/>
              <a:buFontTx/>
              <a:buNone/>
              <a:tabLst/>
              <a:defRPr/>
            </a:pPr>
            <a:fld id="{149B6D55-4680-4DC5-B665-330CCBA60EFE}" type="slidenum">
              <a:rPr kumimoji="0" lang="ru-RU" sz="1800" b="0" i="0" u="none" strike="noStrike" kern="1200" cap="none" spc="0" normalizeH="0" baseline="0" noProof="0" smtClean="0">
                <a:ln>
                  <a:noFill/>
                </a:ln>
                <a:solidFill>
                  <a:srgbClr val="E7E6E6">
                    <a:lumMod val="50000"/>
                  </a:srgbClr>
                </a:solidFill>
                <a:effectLst/>
                <a:uLnTx/>
                <a:uFillTx/>
                <a:latin typeface="Inter" panose="02000503000000020004" pitchFamily="2" charset="0"/>
                <a:ea typeface="Inter" panose="02000503000000020004" pitchFamily="2" charset="0"/>
                <a:cs typeface="Poppins SemiBold" panose="02000000000000000000" pitchFamily="2" charset="0"/>
              </a:rPr>
              <a:pPr marL="0" marR="0" lvl="0" indent="0" algn="ctr" defTabSz="1828343" rtl="0" eaLnBrk="1" fontAlgn="auto" latinLnBrk="0" hangingPunct="1">
                <a:lnSpc>
                  <a:spcPct val="100000"/>
                </a:lnSpc>
                <a:spcBef>
                  <a:spcPts val="0"/>
                </a:spcBef>
                <a:spcAft>
                  <a:spcPts val="0"/>
                </a:spcAft>
                <a:buClrTx/>
                <a:buSzTx/>
                <a:buFontTx/>
                <a:buNone/>
                <a:tabLst/>
                <a:defRPr/>
              </a:pPr>
              <a:t>‹#›</a:t>
            </a:fld>
            <a:endParaRPr kumimoji="0" lang="ru-RU" sz="2399" b="0" i="0" u="none" strike="noStrike" kern="1200" cap="none" spc="0" normalizeH="0" baseline="0" noProof="0" dirty="0">
              <a:ln>
                <a:noFill/>
              </a:ln>
              <a:solidFill>
                <a:srgbClr val="E7E6E6">
                  <a:lumMod val="50000"/>
                </a:srgbClr>
              </a:solidFill>
              <a:effectLst/>
              <a:uLnTx/>
              <a:uFillTx/>
              <a:latin typeface="Inter" panose="02000503000000020004" pitchFamily="2" charset="0"/>
              <a:ea typeface="Inter" panose="02000503000000020004" pitchFamily="2" charset="0"/>
              <a:cs typeface="+mn-cs"/>
            </a:endParaRPr>
          </a:p>
        </p:txBody>
      </p:sp>
      <p:pic>
        <p:nvPicPr>
          <p:cNvPr id="8" name="Picture 7">
            <a:extLst>
              <a:ext uri="{FF2B5EF4-FFF2-40B4-BE49-F238E27FC236}">
                <a16:creationId xmlns:a16="http://schemas.microsoft.com/office/drawing/2014/main" id="{44602CED-A07F-7D8E-FB29-1C14BCEDA7C6}"/>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739336" y="12862820"/>
            <a:ext cx="3920956" cy="430198"/>
          </a:xfrm>
          <a:prstGeom prst="rect">
            <a:avLst/>
          </a:prstGeom>
        </p:spPr>
      </p:pic>
      <p:sp>
        <p:nvSpPr>
          <p:cNvPr id="9" name="Прямоугольник 7">
            <a:extLst>
              <a:ext uri="{FF2B5EF4-FFF2-40B4-BE49-F238E27FC236}">
                <a16:creationId xmlns:a16="http://schemas.microsoft.com/office/drawing/2014/main" id="{DD3AD95A-7249-ADAA-C993-C8F85A35A9FF}"/>
              </a:ext>
            </a:extLst>
          </p:cNvPr>
          <p:cNvSpPr/>
          <p:nvPr userDrawn="1"/>
        </p:nvSpPr>
        <p:spPr>
          <a:xfrm>
            <a:off x="20786244" y="13522052"/>
            <a:ext cx="2686684" cy="193948"/>
          </a:xfrm>
          <a:prstGeom prst="rect">
            <a:avLst/>
          </a:prstGeom>
          <a:solidFill>
            <a:srgbClr val="47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343" rtl="0" eaLnBrk="1" fontAlgn="auto" latinLnBrk="0" hangingPunct="1">
              <a:lnSpc>
                <a:spcPct val="100000"/>
              </a:lnSpc>
              <a:spcBef>
                <a:spcPts val="0"/>
              </a:spcBef>
              <a:spcAft>
                <a:spcPts val="0"/>
              </a:spcAft>
              <a:buClrTx/>
              <a:buSzTx/>
              <a:buFontTx/>
              <a:buNone/>
              <a:tabLst/>
              <a:defRPr/>
            </a:pPr>
            <a:endParaRPr kumimoji="0" lang="ru-RU" sz="3599" b="0" i="0" u="none" strike="noStrike" kern="1200" cap="none" spc="0" normalizeH="0" baseline="0" noProof="0">
              <a:ln>
                <a:noFill/>
              </a:ln>
              <a:solidFill>
                <a:prstClr val="white"/>
              </a:solidFill>
              <a:effectLst/>
              <a:uLnTx/>
              <a:uFillTx/>
              <a:latin typeface="King"/>
              <a:ea typeface="+mn-ea"/>
              <a:cs typeface="+mn-cs"/>
            </a:endParaRPr>
          </a:p>
        </p:txBody>
      </p:sp>
    </p:spTree>
    <p:extLst>
      <p:ext uri="{BB962C8B-B14F-4D97-AF65-F5344CB8AC3E}">
        <p14:creationId xmlns:p14="http://schemas.microsoft.com/office/powerpoint/2010/main" val="973254620"/>
      </p:ext>
    </p:extLst>
  </p:cSld>
  <p:clrMap bg1="lt1" tx1="dk1" bg2="lt2" tx2="dk2" accent1="accent1" accent2="accent2" accent3="accent3" accent4="accent4" accent5="accent5" accent6="accent6" hlink="hlink" folHlink="folHlink"/>
  <p:sldLayoutIdLst>
    <p:sldLayoutId id="2147484378" r:id="rId1"/>
    <p:sldLayoutId id="214748438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Placeholder 3" descr="A person sitting at a table using a computer&#10;&#10;Description automatically generated">
            <a:extLst>
              <a:ext uri="{FF2B5EF4-FFF2-40B4-BE49-F238E27FC236}">
                <a16:creationId xmlns:a16="http://schemas.microsoft.com/office/drawing/2014/main" id="{56077270-78F2-9C11-BCE6-908A0DEB0BEB}"/>
              </a:ext>
            </a:extLst>
          </p:cNvPr>
          <p:cNvPicPr>
            <a:picLocks noChangeAspect="1"/>
          </p:cNvPicPr>
          <p:nvPr userDrawn="1"/>
        </p:nvPicPr>
        <p:blipFill>
          <a:blip r:embed="rId3" cstate="email">
            <a:alphaModFix amt="85000"/>
            <a:extLst>
              <a:ext uri="{28A0092B-C50C-407E-A947-70E740481C1C}">
                <a14:useLocalDpi xmlns:a14="http://schemas.microsoft.com/office/drawing/2010/main" val="0"/>
              </a:ext>
            </a:extLst>
          </a:blip>
          <a:srcRect t="7537" b="7537"/>
          <a:stretch>
            <a:fillRect/>
          </a:stretch>
        </p:blipFill>
        <p:spPr>
          <a:xfrm>
            <a:off x="1" y="1786"/>
            <a:ext cx="24371302" cy="13712428"/>
          </a:xfrm>
          <a:prstGeom prst="rect">
            <a:avLst/>
          </a:prstGeom>
          <a:noFill/>
        </p:spPr>
      </p:pic>
    </p:spTree>
    <p:extLst>
      <p:ext uri="{BB962C8B-B14F-4D97-AF65-F5344CB8AC3E}">
        <p14:creationId xmlns:p14="http://schemas.microsoft.com/office/powerpoint/2010/main" val="510436049"/>
      </p:ext>
    </p:extLst>
  </p:cSld>
  <p:clrMap bg1="lt1" tx1="dk1" bg2="lt2" tx2="dk2" accent1="accent1" accent2="accent2" accent3="accent3" accent4="accent4" accent5="accent5" accent6="accent6" hlink="hlink" folHlink="folHlink"/>
  <p:sldLayoutIdLst>
    <p:sldLayoutId id="21474843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820B3B-443F-F538-3131-8860DFF5BED5}"/>
              </a:ext>
            </a:extLst>
          </p:cNvPr>
          <p:cNvSpPr/>
          <p:nvPr userDrawn="1"/>
        </p:nvSpPr>
        <p:spPr>
          <a:xfrm>
            <a:off x="0" y="11541447"/>
            <a:ext cx="24377650" cy="217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pic>
        <p:nvPicPr>
          <p:cNvPr id="8" name="Picture Placeholder 3" descr="A person sitting at a table using a computer&#10;&#10;Description automatically generated">
            <a:extLst>
              <a:ext uri="{FF2B5EF4-FFF2-40B4-BE49-F238E27FC236}">
                <a16:creationId xmlns:a16="http://schemas.microsoft.com/office/drawing/2014/main" id="{EFDCD14A-F906-50FC-F80E-1D0C4B7DB14A}"/>
              </a:ext>
            </a:extLst>
          </p:cNvPr>
          <p:cNvPicPr>
            <a:picLocks noChangeAspect="1"/>
          </p:cNvPicPr>
          <p:nvPr userDrawn="1"/>
        </p:nvPicPr>
        <p:blipFill>
          <a:blip r:embed="rId3" cstate="email">
            <a:alphaModFix amt="85000"/>
            <a:extLst>
              <a:ext uri="{28A0092B-C50C-407E-A947-70E740481C1C}">
                <a14:useLocalDpi xmlns:a14="http://schemas.microsoft.com/office/drawing/2010/main" val="0"/>
              </a:ext>
            </a:extLst>
          </a:blip>
          <a:srcRect t="7537" b="7537"/>
          <a:stretch>
            <a:fillRect/>
          </a:stretch>
        </p:blipFill>
        <p:spPr>
          <a:xfrm>
            <a:off x="1" y="1786"/>
            <a:ext cx="24371302" cy="13712428"/>
          </a:xfrm>
          <a:prstGeom prst="rect">
            <a:avLst/>
          </a:prstGeom>
          <a:solidFill>
            <a:srgbClr val="4766FF"/>
          </a:solidFill>
        </p:spPr>
      </p:pic>
    </p:spTree>
    <p:extLst>
      <p:ext uri="{BB962C8B-B14F-4D97-AF65-F5344CB8AC3E}">
        <p14:creationId xmlns:p14="http://schemas.microsoft.com/office/powerpoint/2010/main" val="3498112209"/>
      </p:ext>
    </p:extLst>
  </p:cSld>
  <p:clrMap bg1="lt1" tx1="dk1" bg2="lt2" tx2="dk2" accent1="accent1" accent2="accent2" accent3="accent3" accent4="accent4" accent5="accent5" accent6="accent6" hlink="hlink" folHlink="folHlink"/>
  <p:sldLayoutIdLst>
    <p:sldLayoutId id="21474843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mailto:support@fileandservexpress.com" TargetMode="External"/><Relationship Id="rId7"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fileandservexpress.com/wyoming-resourc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3.sv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mailto:kelseyc@fileandserve.com%20%20?subject=Schedule%20a%20walkthrough" TargetMode="External"/><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fileandservexpress.com/register/"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fileandservexpress.com/Wyomin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ourts.state.wy.us/chancery-cour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mailto:chancery@courts.state.wy.u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nam04.safelinks.protection.outlook.com/?url=https%3A%2F%2Fwww.courts.state.wy.us%2Fdistrict-courts%2Fdistrict-court-locations%2F&amp;data=05%7C01%7Crrodriguez%40fileandserve.com%7C5e40c616a1a9409a15b308da70f7611f%7Ccadf90bf0e07464ea7c4f55ca24aa625%7C1%7C0%7C637946505208557142%7CUnknown%7CTWFpbGZsb3d8eyJWIjoiMC4wLjAwMDAiLCJQIjoiV2luMzIiLCJBTiI6Ik1haWwiLCJXVCI6Mn0%3D%7C3000%7C%7C%7C&amp;sdata=y9Rxf%2Ftrb4RdgMpyVeBwjlEu%2Bc6StErS9VZiphd5qHM%3D&amp;reserved=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D97739-08CF-4F42-A567-3D986EDDE63A}"/>
              </a:ext>
            </a:extLst>
          </p:cNvPr>
          <p:cNvSpPr>
            <a:spLocks noChangeArrowheads="1"/>
          </p:cNvSpPr>
          <p:nvPr/>
        </p:nvSpPr>
        <p:spPr bwMode="auto">
          <a:xfrm>
            <a:off x="1063625" y="1600200"/>
            <a:ext cx="22174200" cy="1197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36" tIns="137168" rIns="274336" bIns="137168">
            <a:spAutoFit/>
          </a:bodyPr>
          <a:lstStyle/>
          <a:p>
            <a:pPr marL="914400" indent="-914400">
              <a:buClr>
                <a:srgbClr val="0072CD"/>
              </a:buClr>
              <a:buSzPct val="150000"/>
              <a:buFont typeface="Arial" panose="020B0604020202020204" pitchFamily="34" charset="0"/>
              <a:buChar char="»"/>
            </a:pPr>
            <a:r>
              <a:rPr lang="en-US" sz="4000" dirty="0">
                <a:latin typeface="Arial" panose="020B0604020202020204" pitchFamily="34" charset="0"/>
              </a:rPr>
              <a:t>When you see this slide, you have successfully connected to our File &amp; ServeXpress webinar. Please wait for your session to begin and our trainer to join you.</a:t>
            </a:r>
          </a:p>
          <a:p>
            <a:pPr marL="914400" indent="-914400">
              <a:buClr>
                <a:srgbClr val="0072CD"/>
              </a:buClr>
              <a:buSzPct val="150000"/>
              <a:buFont typeface="Arial" panose="020B0604020202020204" pitchFamily="34" charset="0"/>
              <a:buChar char="»"/>
            </a:pPr>
            <a:endParaRPr lang="en-US" sz="4000" dirty="0">
              <a:latin typeface="Arial" panose="020B0604020202020204" pitchFamily="34" charset="0"/>
            </a:endParaRPr>
          </a:p>
          <a:p>
            <a:pPr marL="914400" indent="-914400">
              <a:buClr>
                <a:srgbClr val="0072CD"/>
              </a:buClr>
              <a:buSzPct val="150000"/>
              <a:buFont typeface="Arial" panose="020B0604020202020204" pitchFamily="34" charset="0"/>
              <a:buChar char="»"/>
            </a:pPr>
            <a:r>
              <a:rPr lang="en-US" sz="4000" dirty="0">
                <a:latin typeface="Arial" panose="020B0604020202020204" pitchFamily="34" charset="0"/>
              </a:rPr>
              <a:t>To hear the trainer, you may use the integrated audio (a headset is recommended) or use the </a:t>
            </a:r>
            <a:r>
              <a:rPr lang="en-US" sz="4000" b="1" dirty="0">
                <a:latin typeface="Arial" panose="020B0604020202020204" pitchFamily="34" charset="0"/>
              </a:rPr>
              <a:t>toll-free number and access code provided when you join the webinar. </a:t>
            </a:r>
            <a:r>
              <a:rPr lang="en-US" sz="4000" i="1" dirty="0">
                <a:latin typeface="Arial" panose="020B0604020202020204" pitchFamily="34" charset="0"/>
              </a:rPr>
              <a:t>Please note that an Audio Pin will be shown on the screen after you join the webinar.</a:t>
            </a:r>
          </a:p>
          <a:p>
            <a:pPr marL="914400" indent="-914400">
              <a:buClr>
                <a:srgbClr val="0072CD"/>
              </a:buClr>
              <a:buSzPct val="150000"/>
              <a:buFont typeface="Arial" panose="020B0604020202020204" pitchFamily="34" charset="0"/>
              <a:buChar char="»"/>
            </a:pPr>
            <a:endParaRPr lang="en-US" sz="4000" b="1" dirty="0">
              <a:latin typeface="Arial" panose="020B0604020202020204" pitchFamily="34" charset="0"/>
            </a:endParaRPr>
          </a:p>
          <a:p>
            <a:pPr marL="914400" indent="-914400">
              <a:buClr>
                <a:srgbClr val="0072CD"/>
              </a:buClr>
              <a:buSzPct val="150000"/>
              <a:buFont typeface="Arial" panose="020B0604020202020204" pitchFamily="34" charset="0"/>
              <a:buChar char="»"/>
            </a:pPr>
            <a:r>
              <a:rPr lang="en-US" sz="4000" dirty="0">
                <a:latin typeface="Arial" panose="020B0604020202020204" pitchFamily="34" charset="0"/>
              </a:rPr>
              <a:t>If not already done, please mute your phone lines (*2 to mute/un-mute your lines). Or click the microphone button.</a:t>
            </a:r>
          </a:p>
          <a:p>
            <a:pPr marL="914400" indent="-914400">
              <a:buClr>
                <a:srgbClr val="0072CD"/>
              </a:buClr>
              <a:buSzPct val="150000"/>
              <a:buFont typeface="Arial" panose="020B0604020202020204" pitchFamily="34" charset="0"/>
              <a:buChar char="»"/>
            </a:pPr>
            <a:endParaRPr lang="en-US" sz="4000" dirty="0">
              <a:latin typeface="Arial" panose="020B0604020202020204" pitchFamily="34" charset="0"/>
            </a:endParaRPr>
          </a:p>
          <a:p>
            <a:pPr marL="914400" indent="-914400">
              <a:buClr>
                <a:srgbClr val="0072CD"/>
              </a:buClr>
              <a:buSzPct val="150000"/>
              <a:buFont typeface="Arial" panose="020B0604020202020204" pitchFamily="34" charset="0"/>
              <a:buChar char="»"/>
            </a:pPr>
            <a:r>
              <a:rPr lang="en-US" sz="4000" dirty="0">
                <a:latin typeface="Arial" panose="020B0604020202020204" pitchFamily="34" charset="0"/>
              </a:rPr>
              <a:t>To expand the view of your screen, </a:t>
            </a:r>
            <a:br>
              <a:rPr lang="en-US" sz="4000" dirty="0">
                <a:latin typeface="Arial" panose="020B0604020202020204" pitchFamily="34" charset="0"/>
              </a:rPr>
            </a:br>
            <a:r>
              <a:rPr lang="en-US" sz="4000" dirty="0">
                <a:latin typeface="Arial" panose="020B0604020202020204" pitchFamily="34" charset="0"/>
              </a:rPr>
              <a:t>click the icon to view in Full screen mode.</a:t>
            </a:r>
          </a:p>
          <a:p>
            <a:pPr marL="914400" indent="-914400">
              <a:buClr>
                <a:srgbClr val="0072CD"/>
              </a:buClr>
              <a:buSzPct val="150000"/>
              <a:buFont typeface="Arial" panose="020B0604020202020204" pitchFamily="34" charset="0"/>
              <a:buChar char="»"/>
            </a:pPr>
            <a:endParaRPr lang="en-US" sz="4000" dirty="0">
              <a:latin typeface="Arial" panose="020B0604020202020204" pitchFamily="34" charset="0"/>
            </a:endParaRPr>
          </a:p>
          <a:p>
            <a:pPr marL="914400" indent="-914400">
              <a:buClr>
                <a:srgbClr val="0072CD"/>
              </a:buClr>
              <a:buSzPct val="150000"/>
              <a:buFont typeface="Arial" panose="020B0604020202020204" pitchFamily="34" charset="0"/>
              <a:buChar char="»"/>
            </a:pPr>
            <a:r>
              <a:rPr lang="en-US" sz="4000" dirty="0">
                <a:latin typeface="Arial" panose="020B0604020202020204" pitchFamily="34" charset="0"/>
              </a:rPr>
              <a:t>To ask a question, please use the “Questions” box.</a:t>
            </a:r>
          </a:p>
          <a:p>
            <a:pPr marL="914400" indent="-914400">
              <a:buClr>
                <a:srgbClr val="0072CD"/>
              </a:buClr>
              <a:buSzPct val="150000"/>
              <a:buFont typeface="Arial" panose="020B0604020202020204" pitchFamily="34" charset="0"/>
              <a:buChar char="»"/>
            </a:pPr>
            <a:endParaRPr lang="en-US" sz="4000" dirty="0">
              <a:latin typeface="Arial" panose="020B0604020202020204" pitchFamily="34" charset="0"/>
            </a:endParaRPr>
          </a:p>
          <a:p>
            <a:pPr marL="914400" indent="-914400">
              <a:buClr>
                <a:srgbClr val="0072CD"/>
              </a:buClr>
              <a:buSzPct val="150000"/>
              <a:buFont typeface="Arial" panose="020B0604020202020204" pitchFamily="34" charset="0"/>
              <a:buChar char="»"/>
            </a:pPr>
            <a:r>
              <a:rPr lang="en-US" sz="4000" dirty="0">
                <a:latin typeface="Arial" panose="020B0604020202020204" pitchFamily="34" charset="0"/>
              </a:rPr>
              <a:t>Be sure to check your dashboard for any handouts.</a:t>
            </a:r>
          </a:p>
          <a:p>
            <a:pPr marL="914400" indent="-914400">
              <a:buClr>
                <a:srgbClr val="0072CD"/>
              </a:buClr>
              <a:buSzPct val="150000"/>
              <a:buFont typeface="Arial" panose="020B0604020202020204" pitchFamily="34" charset="0"/>
              <a:buChar char="»"/>
            </a:pPr>
            <a:endParaRPr lang="en-US" sz="4000" dirty="0">
              <a:latin typeface="Arial" panose="020B0604020202020204" pitchFamily="34" charset="0"/>
            </a:endParaRPr>
          </a:p>
          <a:p>
            <a:pPr marL="914400" indent="-914400">
              <a:buClr>
                <a:srgbClr val="0072CD"/>
              </a:buClr>
              <a:buSzPct val="150000"/>
              <a:buFont typeface="Arial" panose="020B0604020202020204" pitchFamily="34" charset="0"/>
              <a:buChar char="»"/>
            </a:pPr>
            <a:r>
              <a:rPr lang="en-US" sz="4000" dirty="0">
                <a:latin typeface="Arial" panose="020B0604020202020204" pitchFamily="34" charset="0"/>
              </a:rPr>
              <a:t>While you are waiting, please close all other </a:t>
            </a:r>
          </a:p>
          <a:p>
            <a:pPr>
              <a:buClr>
                <a:srgbClr val="0072CD"/>
              </a:buClr>
              <a:buSzPct val="150000"/>
            </a:pPr>
            <a:r>
              <a:rPr lang="en-US" sz="4000" dirty="0">
                <a:latin typeface="Arial" panose="020B0604020202020204" pitchFamily="34" charset="0"/>
              </a:rPr>
              <a:t>	applications -- it helps with performance </a:t>
            </a:r>
            <a:r>
              <a:rPr lang="en-US" sz="4000" dirty="0">
                <a:latin typeface="Arial" panose="020B0604020202020204" pitchFamily="34" charset="0"/>
                <a:sym typeface="Wingdings" panose="05000000000000000000" pitchFamily="2" charset="2"/>
              </a:rPr>
              <a:t></a:t>
            </a:r>
            <a:r>
              <a:rPr lang="en-US" sz="4000" dirty="0">
                <a:latin typeface="Arial" panose="020B0604020202020204" pitchFamily="34" charset="0"/>
              </a:rPr>
              <a:t>. </a:t>
            </a:r>
            <a:endParaRPr lang="en-US" altLang="en-US" sz="4000" dirty="0">
              <a:latin typeface="Arial" pitchFamily="34" charset="0"/>
              <a:ea typeface="Open Sans"/>
            </a:endParaRPr>
          </a:p>
        </p:txBody>
      </p:sp>
      <p:pic>
        <p:nvPicPr>
          <p:cNvPr id="3" name="Picture 2">
            <a:extLst>
              <a:ext uri="{FF2B5EF4-FFF2-40B4-BE49-F238E27FC236}">
                <a16:creationId xmlns:a16="http://schemas.microsoft.com/office/drawing/2014/main" id="{1CDA5250-950A-48F7-AC2B-B7835CFFAD6B}"/>
              </a:ext>
            </a:extLst>
          </p:cNvPr>
          <p:cNvPicPr>
            <a:picLocks noChangeAspect="1"/>
          </p:cNvPicPr>
          <p:nvPr/>
        </p:nvPicPr>
        <p:blipFill>
          <a:blip r:embed="rId3"/>
          <a:stretch>
            <a:fillRect/>
          </a:stretch>
        </p:blipFill>
        <p:spPr>
          <a:xfrm>
            <a:off x="15307010" y="7472570"/>
            <a:ext cx="3753852" cy="59584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10" name="Straight Arrow Connector 9">
            <a:extLst>
              <a:ext uri="{FF2B5EF4-FFF2-40B4-BE49-F238E27FC236}">
                <a16:creationId xmlns:a16="http://schemas.microsoft.com/office/drawing/2014/main" id="{C636E2C0-1F39-454A-B05F-80EFA10AA542}"/>
              </a:ext>
            </a:extLst>
          </p:cNvPr>
          <p:cNvCxnSpPr>
            <a:cxnSpLocks/>
          </p:cNvCxnSpPr>
          <p:nvPr/>
        </p:nvCxnSpPr>
        <p:spPr>
          <a:xfrm>
            <a:off x="7540625" y="7010400"/>
            <a:ext cx="7766385" cy="1371600"/>
          </a:xfrm>
          <a:prstGeom prst="straightConnector1">
            <a:avLst/>
          </a:prstGeom>
          <a:ln w="28575">
            <a:solidFill>
              <a:srgbClr val="0072CD"/>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79CA5D4-F0CF-4E08-924A-ED976511F8BC}"/>
              </a:ext>
            </a:extLst>
          </p:cNvPr>
          <p:cNvCxnSpPr>
            <a:cxnSpLocks/>
          </p:cNvCxnSpPr>
          <p:nvPr/>
        </p:nvCxnSpPr>
        <p:spPr>
          <a:xfrm>
            <a:off x="11731625" y="8839200"/>
            <a:ext cx="3575385" cy="0"/>
          </a:xfrm>
          <a:prstGeom prst="straightConnector1">
            <a:avLst/>
          </a:prstGeom>
          <a:ln w="28575">
            <a:solidFill>
              <a:srgbClr val="0072CD"/>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8F47382-7A57-DE5E-3825-89F8A35630D4}"/>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063625" y="609600"/>
            <a:ext cx="9022500" cy="990600"/>
          </a:xfrm>
          <a:prstGeom prst="rect">
            <a:avLst/>
          </a:prstGeom>
        </p:spPr>
      </p:pic>
      <p:cxnSp>
        <p:nvCxnSpPr>
          <p:cNvPr id="12" name="Straight Arrow Connector 11">
            <a:extLst>
              <a:ext uri="{FF2B5EF4-FFF2-40B4-BE49-F238E27FC236}">
                <a16:creationId xmlns:a16="http://schemas.microsoft.com/office/drawing/2014/main" id="{F32C135E-D811-4A30-ACD1-5227A94559B1}"/>
              </a:ext>
            </a:extLst>
          </p:cNvPr>
          <p:cNvCxnSpPr>
            <a:cxnSpLocks/>
          </p:cNvCxnSpPr>
          <p:nvPr/>
        </p:nvCxnSpPr>
        <p:spPr>
          <a:xfrm>
            <a:off x="13671717" y="9982200"/>
            <a:ext cx="2174708" cy="2743200"/>
          </a:xfrm>
          <a:prstGeom prst="straightConnector1">
            <a:avLst/>
          </a:prstGeom>
          <a:ln w="28575">
            <a:solidFill>
              <a:srgbClr val="0072CD"/>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084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754412-68B0-4B17-A9D9-0D31D557D4D2}"/>
              </a:ext>
            </a:extLst>
          </p:cNvPr>
          <p:cNvSpPr txBox="1"/>
          <p:nvPr/>
        </p:nvSpPr>
        <p:spPr>
          <a:xfrm>
            <a:off x="2740025" y="844451"/>
            <a:ext cx="21415951" cy="1169551"/>
          </a:xfrm>
          <a:prstGeom prst="rect">
            <a:avLst/>
          </a:prstGeom>
          <a:noFill/>
        </p:spPr>
        <p:txBody>
          <a:bodyPr wrap="square" rtlCol="0">
            <a:spAutoFit/>
          </a:bodyPr>
          <a:lstStyle/>
          <a:p>
            <a:r>
              <a:rPr lang="en-US" sz="7000" b="1" dirty="0">
                <a:solidFill>
                  <a:schemeClr val="bg1"/>
                </a:solidFill>
                <a:latin typeface="Inter ExtraBold" panose="02000503000000020004" pitchFamily="2" charset="0"/>
                <a:ea typeface="Inter ExtraBold" panose="02000503000000020004" pitchFamily="2" charset="0"/>
                <a:cs typeface="Segoe UI" panose="020B0502040204020203" pitchFamily="34" charset="0"/>
              </a:rPr>
              <a:t>Rule, Orders, &amp; Procedures</a:t>
            </a:r>
            <a:endParaRPr lang="en-US" sz="7000" b="1" cap="all" dirty="0">
              <a:solidFill>
                <a:schemeClr val="bg1"/>
              </a:solidFill>
              <a:latin typeface="Inter ExtraBold" panose="02000503000000020004" pitchFamily="2" charset="0"/>
              <a:ea typeface="Inter ExtraBold" panose="02000503000000020004" pitchFamily="2" charset="0"/>
              <a:cs typeface="Segoe UI" panose="020B0502040204020203" pitchFamily="34" charset="0"/>
            </a:endParaRPr>
          </a:p>
        </p:txBody>
      </p:sp>
      <p:sp>
        <p:nvSpPr>
          <p:cNvPr id="3" name="Rectangle 2">
            <a:extLst>
              <a:ext uri="{FF2B5EF4-FFF2-40B4-BE49-F238E27FC236}">
                <a16:creationId xmlns:a16="http://schemas.microsoft.com/office/drawing/2014/main" id="{3EF355E7-07AF-2DD2-E125-C9212B8363C0}"/>
              </a:ext>
            </a:extLst>
          </p:cNvPr>
          <p:cNvSpPr/>
          <p:nvPr/>
        </p:nvSpPr>
        <p:spPr>
          <a:xfrm>
            <a:off x="21364218" y="197674"/>
            <a:ext cx="2886432" cy="338554"/>
          </a:xfrm>
          <a:prstGeom prst="rect">
            <a:avLst/>
          </a:prstGeom>
        </p:spPr>
        <p:txBody>
          <a:bodyPr wrap="none" anchor="t">
            <a:spAutoFit/>
          </a:bodyPr>
          <a:lstStyle/>
          <a:p>
            <a:pPr algn="r"/>
            <a:r>
              <a:rPr lang="en-US" sz="1600" dirty="0">
                <a:solidFill>
                  <a:schemeClr val="bg1"/>
                </a:solidFill>
                <a:latin typeface="Inter" panose="02000503000000020004" pitchFamily="2" charset="0"/>
                <a:ea typeface="Inter" panose="02000503000000020004" pitchFamily="2" charset="0"/>
                <a:cs typeface="Open Sans" pitchFamily="2" charset="0"/>
              </a:rPr>
              <a:t>Proprietary and Confidential</a:t>
            </a:r>
          </a:p>
        </p:txBody>
      </p:sp>
      <p:sp>
        <p:nvSpPr>
          <p:cNvPr id="2" name="Rectangle 1">
            <a:extLst>
              <a:ext uri="{FF2B5EF4-FFF2-40B4-BE49-F238E27FC236}">
                <a16:creationId xmlns:a16="http://schemas.microsoft.com/office/drawing/2014/main" id="{E4BC6E6B-4980-FD60-88F1-39E03820411E}"/>
              </a:ext>
            </a:extLst>
          </p:cNvPr>
          <p:cNvSpPr/>
          <p:nvPr/>
        </p:nvSpPr>
        <p:spPr>
          <a:xfrm>
            <a:off x="619919" y="3317342"/>
            <a:ext cx="23075106" cy="10638750"/>
          </a:xfrm>
          <a:prstGeom prst="rect">
            <a:avLst/>
          </a:prstGeom>
        </p:spPr>
        <p:txBody>
          <a:bodyPr wrap="square" lIns="68584" tIns="34292" rIns="68584" bIns="34292">
            <a:spAutoFit/>
          </a:bodyPr>
          <a:lstStyle/>
          <a:p>
            <a:pPr marL="342900" indent="-342900" defTabSz="914217">
              <a:lnSpc>
                <a:spcPct val="130000"/>
              </a:lnSpc>
              <a:buFont typeface="Calibri" panose="020F0502020204030204" pitchFamily="34" charset="0"/>
              <a:buChar char="»"/>
              <a:defRPr/>
            </a:pPr>
            <a:r>
              <a:rPr lang="en-US" altLang="en-US" sz="3700" dirty="0">
                <a:solidFill>
                  <a:schemeClr val="tx1">
                    <a:lumMod val="50000"/>
                  </a:schemeClr>
                </a:solidFill>
                <a:latin typeface="Inter" panose="02000503000000020004" pitchFamily="2" charset="0"/>
                <a:ea typeface="Inter" panose="02000503000000020004" pitchFamily="2" charset="0"/>
              </a:rPr>
              <a:t>Applicable Rules</a:t>
            </a:r>
          </a:p>
          <a:p>
            <a:pPr marL="800100" lvl="1" indent="-342900" defTabSz="914217">
              <a:lnSpc>
                <a:spcPct val="130000"/>
              </a:lnSpc>
              <a:buFont typeface="Calibri" panose="020F0502020204030204" pitchFamily="34" charset="0"/>
              <a:buChar char="»"/>
              <a:defRPr/>
            </a:pPr>
            <a:r>
              <a:rPr lang="en-US" sz="3700" dirty="0">
                <a:solidFill>
                  <a:schemeClr val="tx1">
                    <a:lumMod val="50000"/>
                  </a:schemeClr>
                </a:solidFill>
                <a:latin typeface="Inter" panose="02000503000000020004" pitchFamily="2" charset="0"/>
                <a:ea typeface="Inter" panose="02000503000000020004" pitchFamily="2" charset="0"/>
              </a:rPr>
              <a:t>District Court: </a:t>
            </a:r>
          </a:p>
          <a:p>
            <a:pPr marL="1257300" lvl="2" indent="-342900" defTabSz="914217">
              <a:lnSpc>
                <a:spcPct val="130000"/>
              </a:lnSpc>
              <a:buFont typeface="Calibri" panose="020F0502020204030204" pitchFamily="34" charset="0"/>
              <a:buChar char="»"/>
              <a:defRPr/>
            </a:pPr>
            <a:r>
              <a:rPr lang="en-US" sz="3700" dirty="0">
                <a:latin typeface="Inter" panose="02000503000000020004" pitchFamily="2" charset="0"/>
                <a:ea typeface="Inter" panose="02000503000000020004" pitchFamily="2" charset="0"/>
              </a:rPr>
              <a:t>Wyoming Rules for Electronic Filing and Service in District Courts</a:t>
            </a:r>
          </a:p>
          <a:p>
            <a:pPr marL="800100" lvl="1" indent="-342900" defTabSz="914217">
              <a:lnSpc>
                <a:spcPct val="130000"/>
              </a:lnSpc>
              <a:buFont typeface="Calibri" panose="020F0502020204030204" pitchFamily="34" charset="0"/>
              <a:buChar char="»"/>
              <a:defRPr/>
            </a:pPr>
            <a:r>
              <a:rPr lang="en-US" sz="3700" dirty="0">
                <a:solidFill>
                  <a:schemeClr val="tx1">
                    <a:lumMod val="50000"/>
                  </a:schemeClr>
                </a:solidFill>
                <a:latin typeface="Inter" panose="02000503000000020004" pitchFamily="2" charset="0"/>
                <a:ea typeface="Inter" panose="02000503000000020004" pitchFamily="2" charset="0"/>
              </a:rPr>
              <a:t>Chancery Court: </a:t>
            </a:r>
          </a:p>
          <a:p>
            <a:pPr marL="1257300" lvl="2" indent="-342900" defTabSz="914217">
              <a:lnSpc>
                <a:spcPct val="130000"/>
              </a:lnSpc>
              <a:buFont typeface="Calibri" panose="020F0502020204030204" pitchFamily="34" charset="0"/>
              <a:buChar char="»"/>
              <a:defRPr/>
            </a:pPr>
            <a:r>
              <a:rPr lang="en-US" sz="3700" dirty="0">
                <a:latin typeface="Inter" panose="02000503000000020004" pitchFamily="2" charset="0"/>
                <a:ea typeface="Inter" panose="02000503000000020004" pitchFamily="2" charset="0"/>
              </a:rPr>
              <a:t>Wyoming State Chancery Filing Administrative Policies and Procedures Manual</a:t>
            </a:r>
          </a:p>
          <a:p>
            <a:pPr marL="342900" indent="-342900" defTabSz="914217">
              <a:lnSpc>
                <a:spcPct val="130000"/>
              </a:lnSpc>
              <a:buFont typeface="Calibri" panose="020F0502020204030204" pitchFamily="34" charset="0"/>
              <a:buChar char="»"/>
              <a:defRPr/>
            </a:pPr>
            <a:r>
              <a:rPr lang="en-US" sz="3700" dirty="0">
                <a:latin typeface="Inter" panose="02000503000000020004" pitchFamily="2" charset="0"/>
                <a:ea typeface="Inter" panose="02000503000000020004" pitchFamily="2" charset="0"/>
              </a:rPr>
              <a:t>Who may </a:t>
            </a:r>
            <a:r>
              <a:rPr lang="en-US" sz="3700" dirty="0" err="1">
                <a:latin typeface="Inter" panose="02000503000000020004" pitchFamily="2" charset="0"/>
                <a:ea typeface="Inter" panose="02000503000000020004" pitchFamily="2" charset="0"/>
              </a:rPr>
              <a:t>eFile</a:t>
            </a:r>
            <a:r>
              <a:rPr lang="en-US" sz="3700" dirty="0">
                <a:latin typeface="Inter" panose="02000503000000020004" pitchFamily="2" charset="0"/>
                <a:ea typeface="Inter" panose="02000503000000020004" pitchFamily="2" charset="0"/>
              </a:rPr>
              <a:t>? </a:t>
            </a:r>
          </a:p>
          <a:p>
            <a:pPr marL="800100" lvl="1" indent="-342900" defTabSz="914217">
              <a:lnSpc>
                <a:spcPct val="130000"/>
              </a:lnSpc>
              <a:buFont typeface="Calibri" panose="020F0502020204030204" pitchFamily="34" charset="0"/>
              <a:buChar char="»"/>
              <a:defRPr/>
            </a:pPr>
            <a:r>
              <a:rPr lang="en-US" sz="3700" dirty="0">
                <a:solidFill>
                  <a:schemeClr val="tx1">
                    <a:lumMod val="50000"/>
                  </a:schemeClr>
                </a:solidFill>
                <a:latin typeface="Inter" panose="02000503000000020004" pitchFamily="2" charset="0"/>
                <a:ea typeface="Inter" panose="02000503000000020004" pitchFamily="2" charset="0"/>
              </a:rPr>
              <a:t>District Court: </a:t>
            </a:r>
          </a:p>
          <a:p>
            <a:pPr marL="1257300" lvl="2" indent="-342900" defTabSz="914217">
              <a:lnSpc>
                <a:spcPct val="130000"/>
              </a:lnSpc>
              <a:buFont typeface="Calibri" panose="020F0502020204030204" pitchFamily="34" charset="0"/>
              <a:buChar char="»"/>
              <a:defRPr/>
            </a:pPr>
            <a:r>
              <a:rPr lang="en-US" sz="3700" dirty="0">
                <a:latin typeface="Inter" panose="02000503000000020004" pitchFamily="2" charset="0"/>
                <a:ea typeface="Inter" panose="02000503000000020004" pitchFamily="2" charset="0"/>
              </a:rPr>
              <a:t>Wyoming licensed attorneys</a:t>
            </a:r>
          </a:p>
          <a:p>
            <a:pPr marL="1257300" lvl="2" indent="-342900" defTabSz="914217">
              <a:lnSpc>
                <a:spcPct val="130000"/>
              </a:lnSpc>
              <a:buFont typeface="Calibri" panose="020F0502020204030204" pitchFamily="34" charset="0"/>
              <a:buChar char="»"/>
              <a:defRPr/>
            </a:pPr>
            <a:r>
              <a:rPr lang="en-US" sz="3700" dirty="0">
                <a:latin typeface="Inter" panose="02000503000000020004" pitchFamily="2" charset="0"/>
                <a:ea typeface="Inter" panose="02000503000000020004" pitchFamily="2" charset="0"/>
              </a:rPr>
              <a:t>Wyoming licensed attorneys’ designated staff</a:t>
            </a:r>
          </a:p>
          <a:p>
            <a:pPr marL="800100" lvl="1" indent="-342900" defTabSz="914217">
              <a:lnSpc>
                <a:spcPct val="130000"/>
              </a:lnSpc>
              <a:buFont typeface="Calibri" panose="020F0502020204030204" pitchFamily="34" charset="0"/>
              <a:buChar char="»"/>
              <a:defRPr/>
            </a:pPr>
            <a:r>
              <a:rPr lang="en-US" sz="3700" dirty="0">
                <a:solidFill>
                  <a:schemeClr val="tx1">
                    <a:lumMod val="50000"/>
                  </a:schemeClr>
                </a:solidFill>
                <a:latin typeface="Inter" panose="02000503000000020004" pitchFamily="2" charset="0"/>
                <a:ea typeface="Inter" panose="02000503000000020004" pitchFamily="2" charset="0"/>
              </a:rPr>
              <a:t>Chancery Court: </a:t>
            </a:r>
          </a:p>
          <a:p>
            <a:pPr marL="1257300" lvl="2" indent="-342900" defTabSz="914217">
              <a:lnSpc>
                <a:spcPct val="130000"/>
              </a:lnSpc>
              <a:buFont typeface="Calibri" panose="020F0502020204030204" pitchFamily="34" charset="0"/>
              <a:buChar char="»"/>
              <a:defRPr/>
            </a:pPr>
            <a:r>
              <a:rPr lang="en-US" sz="3700" dirty="0">
                <a:latin typeface="Inter" panose="02000503000000020004" pitchFamily="2" charset="0"/>
                <a:ea typeface="Inter" panose="02000503000000020004" pitchFamily="2" charset="0"/>
              </a:rPr>
              <a:t>Wyoming licensed attorneys</a:t>
            </a:r>
          </a:p>
          <a:p>
            <a:pPr marL="1257300" lvl="2" indent="-342900" defTabSz="914217">
              <a:lnSpc>
                <a:spcPct val="130000"/>
              </a:lnSpc>
              <a:buFont typeface="Calibri" panose="020F0502020204030204" pitchFamily="34" charset="0"/>
              <a:buChar char="»"/>
              <a:defRPr/>
            </a:pPr>
            <a:r>
              <a:rPr lang="en-US" sz="3700" dirty="0">
                <a:latin typeface="Inter" panose="02000503000000020004" pitchFamily="2" charset="0"/>
                <a:ea typeface="Inter" panose="02000503000000020004" pitchFamily="2" charset="0"/>
              </a:rPr>
              <a:t>Wyoming licensed attorneys’ designated staff</a:t>
            </a:r>
          </a:p>
          <a:p>
            <a:pPr marL="1257300" lvl="2" indent="-342900" defTabSz="914217">
              <a:lnSpc>
                <a:spcPct val="130000"/>
              </a:lnSpc>
              <a:buFont typeface="Calibri" panose="020F0502020204030204" pitchFamily="34" charset="0"/>
              <a:buChar char="»"/>
              <a:defRPr/>
            </a:pPr>
            <a:r>
              <a:rPr lang="en-US" sz="3700" dirty="0">
                <a:latin typeface="Inter" panose="02000503000000020004" pitchFamily="2" charset="0"/>
                <a:ea typeface="Inter" panose="02000503000000020004" pitchFamily="2" charset="0"/>
              </a:rPr>
              <a:t>Self-Represented Individuals</a:t>
            </a:r>
          </a:p>
          <a:p>
            <a:pPr marL="342900" indent="-342900" defTabSz="914217">
              <a:lnSpc>
                <a:spcPct val="130000"/>
              </a:lnSpc>
              <a:buFont typeface="Calibri" panose="020F0502020204030204" pitchFamily="34" charset="0"/>
              <a:buChar char="»"/>
              <a:defRPr/>
            </a:pPr>
            <a:endParaRPr lang="en-US" sz="3700" dirty="0">
              <a:solidFill>
                <a:schemeClr val="tx1">
                  <a:lumMod val="50000"/>
                </a:schemeClr>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8030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anim calcmode="lin" valueType="num">
                                      <p:cBhvr additive="base">
                                        <p:cTn id="7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754412-68B0-4B17-A9D9-0D31D557D4D2}"/>
              </a:ext>
            </a:extLst>
          </p:cNvPr>
          <p:cNvSpPr txBox="1"/>
          <p:nvPr/>
        </p:nvSpPr>
        <p:spPr>
          <a:xfrm>
            <a:off x="2740025" y="844451"/>
            <a:ext cx="21415951" cy="1169551"/>
          </a:xfrm>
          <a:prstGeom prst="rect">
            <a:avLst/>
          </a:prstGeom>
          <a:noFill/>
        </p:spPr>
        <p:txBody>
          <a:bodyPr wrap="square" rtlCol="0">
            <a:spAutoFit/>
          </a:bodyPr>
          <a:lstStyle/>
          <a:p>
            <a:r>
              <a:rPr lang="en-US" sz="7000" b="1" dirty="0">
                <a:solidFill>
                  <a:schemeClr val="bg1"/>
                </a:solidFill>
                <a:latin typeface="Inter ExtraBold" panose="02000503000000020004" pitchFamily="2" charset="0"/>
                <a:ea typeface="Inter ExtraBold" panose="02000503000000020004" pitchFamily="2" charset="0"/>
                <a:cs typeface="Segoe UI" panose="020B0502040204020203" pitchFamily="34" charset="0"/>
              </a:rPr>
              <a:t>Rule, Orders, &amp; Procedures</a:t>
            </a:r>
            <a:endParaRPr lang="en-US" sz="7000" b="1" cap="all" dirty="0">
              <a:solidFill>
                <a:schemeClr val="bg1"/>
              </a:solidFill>
              <a:latin typeface="Inter ExtraBold" panose="02000503000000020004" pitchFamily="2" charset="0"/>
              <a:ea typeface="Inter ExtraBold" panose="02000503000000020004" pitchFamily="2" charset="0"/>
              <a:cs typeface="Segoe UI" panose="020B0502040204020203" pitchFamily="34" charset="0"/>
            </a:endParaRPr>
          </a:p>
        </p:txBody>
      </p:sp>
      <p:sp>
        <p:nvSpPr>
          <p:cNvPr id="3" name="Rectangle 2">
            <a:extLst>
              <a:ext uri="{FF2B5EF4-FFF2-40B4-BE49-F238E27FC236}">
                <a16:creationId xmlns:a16="http://schemas.microsoft.com/office/drawing/2014/main" id="{3EF355E7-07AF-2DD2-E125-C9212B8363C0}"/>
              </a:ext>
            </a:extLst>
          </p:cNvPr>
          <p:cNvSpPr/>
          <p:nvPr/>
        </p:nvSpPr>
        <p:spPr>
          <a:xfrm>
            <a:off x="21364218" y="197674"/>
            <a:ext cx="2886432" cy="338554"/>
          </a:xfrm>
          <a:prstGeom prst="rect">
            <a:avLst/>
          </a:prstGeom>
        </p:spPr>
        <p:txBody>
          <a:bodyPr wrap="none" anchor="t">
            <a:spAutoFit/>
          </a:bodyPr>
          <a:lstStyle/>
          <a:p>
            <a:pPr algn="r"/>
            <a:r>
              <a:rPr lang="en-US" sz="1600" dirty="0">
                <a:solidFill>
                  <a:schemeClr val="bg1"/>
                </a:solidFill>
                <a:latin typeface="Inter" panose="02000503000000020004" pitchFamily="2" charset="0"/>
                <a:ea typeface="Inter" panose="02000503000000020004" pitchFamily="2" charset="0"/>
                <a:cs typeface="Open Sans" pitchFamily="2" charset="0"/>
              </a:rPr>
              <a:t>Proprietary and Confidential</a:t>
            </a:r>
          </a:p>
        </p:txBody>
      </p:sp>
      <p:sp>
        <p:nvSpPr>
          <p:cNvPr id="4" name="Rectangle 3">
            <a:extLst>
              <a:ext uri="{FF2B5EF4-FFF2-40B4-BE49-F238E27FC236}">
                <a16:creationId xmlns:a16="http://schemas.microsoft.com/office/drawing/2014/main" id="{130BBC02-5CCB-EE1E-F03E-152FDAB83FA1}"/>
              </a:ext>
            </a:extLst>
          </p:cNvPr>
          <p:cNvSpPr/>
          <p:nvPr/>
        </p:nvSpPr>
        <p:spPr>
          <a:xfrm>
            <a:off x="619919" y="3275540"/>
            <a:ext cx="23075106" cy="10394901"/>
          </a:xfrm>
          <a:prstGeom prst="rect">
            <a:avLst/>
          </a:prstGeom>
        </p:spPr>
        <p:txBody>
          <a:bodyPr wrap="square" lIns="68584" tIns="34292" rIns="68584" bIns="34292">
            <a:spAutoFit/>
          </a:bodyPr>
          <a:lstStyle/>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Mandatory eFiling &amp; eService</a:t>
            </a:r>
          </a:p>
          <a:p>
            <a:pPr marL="800100" lvl="1" indent="-342900" defTabSz="914217">
              <a:lnSpc>
                <a:spcPct val="130000"/>
              </a:lnSpc>
              <a:buFont typeface="Calibri" panose="020F0502020204030204" pitchFamily="34" charset="0"/>
              <a:buChar char="»"/>
              <a:defRPr/>
            </a:pPr>
            <a:r>
              <a:rPr lang="en-US" sz="4000" dirty="0">
                <a:solidFill>
                  <a:schemeClr val="tx1">
                    <a:lumMod val="50000"/>
                  </a:schemeClr>
                </a:solidFill>
                <a:latin typeface="Inter" panose="02000503000000020004" pitchFamily="2" charset="0"/>
                <a:ea typeface="Inter" panose="02000503000000020004" pitchFamily="2" charset="0"/>
              </a:rPr>
              <a:t>District Court: </a:t>
            </a:r>
          </a:p>
          <a:p>
            <a:pPr marL="1257300" lvl="2"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No</a:t>
            </a:r>
          </a:p>
          <a:p>
            <a:pPr marL="800100" lvl="1" indent="-342900" defTabSz="914217">
              <a:lnSpc>
                <a:spcPct val="130000"/>
              </a:lnSpc>
              <a:buFont typeface="Calibri" panose="020F0502020204030204" pitchFamily="34" charset="0"/>
              <a:buChar char="»"/>
              <a:defRPr/>
            </a:pPr>
            <a:r>
              <a:rPr lang="en-US" sz="4000" dirty="0">
                <a:solidFill>
                  <a:schemeClr val="tx1">
                    <a:lumMod val="50000"/>
                  </a:schemeClr>
                </a:solidFill>
                <a:latin typeface="Inter" panose="02000503000000020004" pitchFamily="2" charset="0"/>
                <a:ea typeface="Inter" panose="02000503000000020004" pitchFamily="2" charset="0"/>
              </a:rPr>
              <a:t>Chancery Court: </a:t>
            </a:r>
          </a:p>
          <a:p>
            <a:pPr marL="1257300" lvl="2"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Yes</a:t>
            </a:r>
          </a:p>
          <a:p>
            <a:pPr marL="342900" indent="-342900" defTabSz="914217">
              <a:lnSpc>
                <a:spcPct val="130000"/>
              </a:lnSpc>
              <a:buFont typeface="Calibri" panose="020F0502020204030204" pitchFamily="34" charset="0"/>
              <a:buChar char="»"/>
              <a:defRPr/>
            </a:pPr>
            <a:r>
              <a:rPr lang="en-US" sz="4000" dirty="0">
                <a:solidFill>
                  <a:schemeClr val="tx1">
                    <a:lumMod val="50000"/>
                  </a:schemeClr>
                </a:solidFill>
                <a:latin typeface="Inter" panose="02000503000000020004" pitchFamily="2" charset="0"/>
                <a:ea typeface="Inter" panose="02000503000000020004" pitchFamily="2" charset="0"/>
              </a:rPr>
              <a:t>Proposed Orders</a:t>
            </a:r>
          </a:p>
          <a:p>
            <a:pPr marL="800100" lvl="1" indent="-342900" defTabSz="914217">
              <a:lnSpc>
                <a:spcPct val="130000"/>
              </a:lnSpc>
              <a:buFont typeface="Calibri" panose="020F0502020204030204" pitchFamily="34" charset="0"/>
              <a:buChar char="»"/>
              <a:defRPr/>
            </a:pPr>
            <a:r>
              <a:rPr lang="en-US" sz="4000" dirty="0">
                <a:solidFill>
                  <a:schemeClr val="tx1">
                    <a:lumMod val="50000"/>
                  </a:schemeClr>
                </a:solidFill>
                <a:latin typeface="Inter" panose="02000503000000020004" pitchFamily="2" charset="0"/>
                <a:ea typeface="Inter" panose="02000503000000020004" pitchFamily="2" charset="0"/>
              </a:rPr>
              <a:t>District Court:</a:t>
            </a:r>
          </a:p>
          <a:p>
            <a:pPr marL="1257300" lvl="2" indent="-342900" defTabSz="914217">
              <a:lnSpc>
                <a:spcPct val="130000"/>
              </a:lnSpc>
              <a:buFont typeface="Calibri" panose="020F0502020204030204" pitchFamily="34" charset="0"/>
              <a:buChar char="»"/>
              <a:defRPr/>
            </a:pPr>
            <a:r>
              <a:rPr lang="en-US" sz="4000" dirty="0">
                <a:solidFill>
                  <a:schemeClr val="tx1">
                    <a:lumMod val="50000"/>
                  </a:schemeClr>
                </a:solidFill>
                <a:latin typeface="Inter" panose="02000503000000020004" pitchFamily="2" charset="0"/>
                <a:ea typeface="Inter" panose="02000503000000020004" pitchFamily="2" charset="0"/>
              </a:rPr>
              <a:t>Would like them to be filed as a supporting document to notice or motion</a:t>
            </a:r>
          </a:p>
          <a:p>
            <a:pPr marL="800100" lvl="1" indent="-342900" defTabSz="914217">
              <a:lnSpc>
                <a:spcPct val="130000"/>
              </a:lnSpc>
              <a:buFont typeface="Calibri" panose="020F0502020204030204" pitchFamily="34" charset="0"/>
              <a:buChar char="»"/>
              <a:defRPr/>
            </a:pPr>
            <a:r>
              <a:rPr lang="en-US" sz="4000" dirty="0">
                <a:solidFill>
                  <a:schemeClr val="tx1">
                    <a:lumMod val="50000"/>
                  </a:schemeClr>
                </a:solidFill>
                <a:latin typeface="Inter" panose="02000503000000020004" pitchFamily="2" charset="0"/>
                <a:ea typeface="Inter" panose="02000503000000020004" pitchFamily="2" charset="0"/>
              </a:rPr>
              <a:t>Chancery Court:</a:t>
            </a:r>
          </a:p>
          <a:p>
            <a:pPr marL="1257300" lvl="2" indent="-342900" defTabSz="914217">
              <a:lnSpc>
                <a:spcPct val="130000"/>
              </a:lnSpc>
              <a:buFont typeface="Calibri" panose="020F0502020204030204" pitchFamily="34" charset="0"/>
              <a:buChar char="»"/>
              <a:defRPr/>
            </a:pPr>
            <a:r>
              <a:rPr lang="en-US" sz="4000" dirty="0">
                <a:solidFill>
                  <a:schemeClr val="tx1">
                    <a:lumMod val="50000"/>
                  </a:schemeClr>
                </a:solidFill>
                <a:latin typeface="Inter" panose="02000503000000020004" pitchFamily="2" charset="0"/>
                <a:ea typeface="Inter" panose="02000503000000020004" pitchFamily="2" charset="0"/>
              </a:rPr>
              <a:t>Must be filed as a supporting document to notice of a proposed order</a:t>
            </a:r>
          </a:p>
          <a:p>
            <a:pPr marL="800100"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Both Courts:</a:t>
            </a:r>
          </a:p>
          <a:p>
            <a:pPr marL="1257300" lvl="2"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Editable MS Word with a blank header at least 2” from the top of the page</a:t>
            </a:r>
            <a:endParaRPr lang="en-US" sz="4000" dirty="0">
              <a:solidFill>
                <a:schemeClr val="tx1">
                  <a:lumMod val="50000"/>
                </a:schemeClr>
              </a:solidFill>
              <a:latin typeface="Inter" panose="02000503000000020004" pitchFamily="2" charset="0"/>
              <a:ea typeface="Inter" panose="02000503000000020004" pitchFamily="2" charset="0"/>
            </a:endParaRPr>
          </a:p>
          <a:p>
            <a:pPr marL="1257300" lvl="2" indent="-342900" defTabSz="914217">
              <a:lnSpc>
                <a:spcPct val="130000"/>
              </a:lnSpc>
              <a:buFont typeface="Calibri" panose="020F0502020204030204" pitchFamily="34" charset="0"/>
              <a:buChar char="»"/>
              <a:defRPr/>
            </a:pPr>
            <a:endParaRPr lang="en-US" sz="4000" dirty="0">
              <a:solidFill>
                <a:schemeClr val="tx1">
                  <a:lumMod val="50000"/>
                </a:schemeClr>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3021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 calcmode="lin" valueType="num">
                                      <p:cBhvr additive="base">
                                        <p:cTn id="7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754412-68B0-4B17-A9D9-0D31D557D4D2}"/>
              </a:ext>
            </a:extLst>
          </p:cNvPr>
          <p:cNvSpPr txBox="1"/>
          <p:nvPr/>
        </p:nvSpPr>
        <p:spPr>
          <a:xfrm>
            <a:off x="2740025" y="844451"/>
            <a:ext cx="21415951" cy="1169551"/>
          </a:xfrm>
          <a:prstGeom prst="rect">
            <a:avLst/>
          </a:prstGeom>
          <a:noFill/>
        </p:spPr>
        <p:txBody>
          <a:bodyPr wrap="square" rtlCol="0">
            <a:spAutoFit/>
          </a:bodyPr>
          <a:lstStyle/>
          <a:p>
            <a:r>
              <a:rPr lang="en-US" sz="7000" b="1" dirty="0">
                <a:solidFill>
                  <a:schemeClr val="bg1"/>
                </a:solidFill>
                <a:latin typeface="Inter ExtraBold" panose="02000503000000020004" pitchFamily="2" charset="0"/>
                <a:ea typeface="Inter ExtraBold" panose="02000503000000020004" pitchFamily="2" charset="0"/>
                <a:cs typeface="Segoe UI" panose="020B0502040204020203" pitchFamily="34" charset="0"/>
              </a:rPr>
              <a:t>Rule, Orders, &amp; Procedures</a:t>
            </a:r>
            <a:endParaRPr lang="en-US" sz="7000" b="1" cap="all" dirty="0">
              <a:solidFill>
                <a:schemeClr val="bg1"/>
              </a:solidFill>
              <a:latin typeface="Inter ExtraBold" panose="02000503000000020004" pitchFamily="2" charset="0"/>
              <a:ea typeface="Inter ExtraBold" panose="02000503000000020004" pitchFamily="2" charset="0"/>
              <a:cs typeface="Segoe UI" panose="020B0502040204020203" pitchFamily="34" charset="0"/>
            </a:endParaRPr>
          </a:p>
        </p:txBody>
      </p:sp>
      <p:sp>
        <p:nvSpPr>
          <p:cNvPr id="3" name="Rectangle 2">
            <a:extLst>
              <a:ext uri="{FF2B5EF4-FFF2-40B4-BE49-F238E27FC236}">
                <a16:creationId xmlns:a16="http://schemas.microsoft.com/office/drawing/2014/main" id="{3EF355E7-07AF-2DD2-E125-C9212B8363C0}"/>
              </a:ext>
            </a:extLst>
          </p:cNvPr>
          <p:cNvSpPr/>
          <p:nvPr/>
        </p:nvSpPr>
        <p:spPr>
          <a:xfrm>
            <a:off x="21364218" y="197674"/>
            <a:ext cx="2886432" cy="338554"/>
          </a:xfrm>
          <a:prstGeom prst="rect">
            <a:avLst/>
          </a:prstGeom>
        </p:spPr>
        <p:txBody>
          <a:bodyPr wrap="none" anchor="t">
            <a:spAutoFit/>
          </a:bodyPr>
          <a:lstStyle/>
          <a:p>
            <a:pPr algn="r"/>
            <a:r>
              <a:rPr lang="en-US" sz="1600" dirty="0">
                <a:solidFill>
                  <a:schemeClr val="bg1"/>
                </a:solidFill>
                <a:latin typeface="Inter" panose="02000503000000020004" pitchFamily="2" charset="0"/>
                <a:ea typeface="Inter" panose="02000503000000020004" pitchFamily="2" charset="0"/>
                <a:cs typeface="Open Sans" pitchFamily="2" charset="0"/>
              </a:rPr>
              <a:t>Proprietary and Confidential</a:t>
            </a:r>
          </a:p>
        </p:txBody>
      </p:sp>
      <p:sp>
        <p:nvSpPr>
          <p:cNvPr id="2" name="TextBox 1">
            <a:extLst>
              <a:ext uri="{FF2B5EF4-FFF2-40B4-BE49-F238E27FC236}">
                <a16:creationId xmlns:a16="http://schemas.microsoft.com/office/drawing/2014/main" id="{5B835272-5AE7-5FC7-B154-5EE55FB9AB93}"/>
              </a:ext>
            </a:extLst>
          </p:cNvPr>
          <p:cNvSpPr txBox="1"/>
          <p:nvPr/>
        </p:nvSpPr>
        <p:spPr>
          <a:xfrm>
            <a:off x="619918" y="3231559"/>
            <a:ext cx="23075107" cy="10105587"/>
          </a:xfrm>
          <a:prstGeom prst="rect">
            <a:avLst/>
          </a:prstGeom>
          <a:noFill/>
        </p:spPr>
        <p:txBody>
          <a:bodyPr wrap="square">
            <a:spAutoFit/>
          </a:bodyPr>
          <a:lstStyle/>
          <a:p>
            <a:pPr marL="342900" marR="0" lvl="0" indent="-342900" algn="l" defTabSz="914217" rtl="0" eaLnBrk="1" fontAlgn="auto" latinLnBrk="0" hangingPunct="1">
              <a:lnSpc>
                <a:spcPct val="130000"/>
              </a:lnSpc>
              <a:spcBef>
                <a:spcPts val="0"/>
              </a:spcBef>
              <a:spcAft>
                <a:spcPts val="0"/>
              </a:spcAft>
              <a:buClrTx/>
              <a:buSzTx/>
              <a:buFont typeface="Calibri" panose="020F0502020204030204" pitchFamily="34" charset="0"/>
              <a:buChar char="»"/>
              <a:tabLst/>
              <a:defRPr/>
            </a:pPr>
            <a:r>
              <a:rPr lang="en-US" kern="1200" dirty="0">
                <a:solidFill>
                  <a:schemeClr val="tx1">
                    <a:lumMod val="50000"/>
                  </a:schemeClr>
                </a:solidFill>
                <a:effectLst/>
                <a:latin typeface="Inter" panose="02000503000000020004" pitchFamily="2" charset="0"/>
                <a:ea typeface="Inter" panose="02000503000000020004" pitchFamily="2" charset="0"/>
              </a:rPr>
              <a:t>Document Formats</a:t>
            </a:r>
          </a:p>
          <a:p>
            <a:pPr marL="800100" lvl="1" indent="-342900" defTabSz="914217">
              <a:lnSpc>
                <a:spcPct val="130000"/>
              </a:lnSpc>
              <a:buFont typeface="Calibri" panose="020F0502020204030204" pitchFamily="34" charset="0"/>
              <a:buChar char="»"/>
              <a:defRPr/>
            </a:pPr>
            <a:r>
              <a:rPr lang="en-US" kern="1200" dirty="0">
                <a:solidFill>
                  <a:schemeClr val="tx1">
                    <a:lumMod val="50000"/>
                  </a:schemeClr>
                </a:solidFill>
                <a:effectLst/>
                <a:latin typeface="Inter" panose="02000503000000020004" pitchFamily="2" charset="0"/>
                <a:ea typeface="Inter" panose="02000503000000020004" pitchFamily="2" charset="0"/>
              </a:rPr>
              <a:t>District Court:</a:t>
            </a:r>
          </a:p>
          <a:p>
            <a:pPr marL="1257300" lvl="2" indent="-342900" defTabSz="914217">
              <a:lnSpc>
                <a:spcPct val="130000"/>
              </a:lnSpc>
              <a:buFont typeface="Calibri" panose="020F0502020204030204" pitchFamily="34" charset="0"/>
              <a:buChar char="»"/>
              <a:defRPr/>
            </a:pPr>
            <a:r>
              <a:rPr lang="en-US" kern="1200" dirty="0">
                <a:solidFill>
                  <a:schemeClr val="tx1">
                    <a:lumMod val="50000"/>
                  </a:schemeClr>
                </a:solidFill>
                <a:effectLst/>
                <a:latin typeface="Inter" panose="02000503000000020004" pitchFamily="2" charset="0"/>
                <a:ea typeface="Inter" panose="02000503000000020004" pitchFamily="2" charset="0"/>
              </a:rPr>
              <a:t>Should be c</a:t>
            </a:r>
            <a:r>
              <a:rPr lang="en-US" kern="1200" dirty="0">
                <a:solidFill>
                  <a:schemeClr val="dk1"/>
                </a:solidFill>
                <a:effectLst/>
                <a:latin typeface="Inter" panose="02000503000000020004" pitchFamily="2" charset="0"/>
                <a:ea typeface="Inter" panose="02000503000000020004" pitchFamily="2" charset="0"/>
              </a:rPr>
              <a:t>onverted to a text-searchable .pdf whenever feasible</a:t>
            </a:r>
          </a:p>
          <a:p>
            <a:pPr marL="800100" lvl="1" indent="-342900" defTabSz="914217">
              <a:lnSpc>
                <a:spcPct val="130000"/>
              </a:lnSpc>
              <a:buFont typeface="Calibri" panose="020F0502020204030204" pitchFamily="34" charset="0"/>
              <a:buChar char="»"/>
              <a:defRPr/>
            </a:pPr>
            <a:r>
              <a:rPr lang="en-US" kern="1200" dirty="0">
                <a:solidFill>
                  <a:schemeClr val="dk1"/>
                </a:solidFill>
                <a:effectLst/>
                <a:latin typeface="Inter" panose="02000503000000020004" pitchFamily="2" charset="0"/>
                <a:ea typeface="Inter" panose="02000503000000020004" pitchFamily="2" charset="0"/>
              </a:rPr>
              <a:t>Chancery Court:</a:t>
            </a:r>
          </a:p>
          <a:p>
            <a:pPr marL="1257300" lvl="2" indent="-342900" defTabSz="914217">
              <a:lnSpc>
                <a:spcPct val="130000"/>
              </a:lnSpc>
              <a:buFont typeface="Calibri" panose="020F0502020204030204" pitchFamily="34" charset="0"/>
              <a:buChar char="»"/>
              <a:defRPr/>
            </a:pPr>
            <a:r>
              <a:rPr lang="en-US" kern="1200" dirty="0">
                <a:solidFill>
                  <a:schemeClr val="tx1">
                    <a:lumMod val="50000"/>
                  </a:schemeClr>
                </a:solidFill>
                <a:effectLst/>
                <a:latin typeface="Inter" panose="02000503000000020004" pitchFamily="2" charset="0"/>
                <a:ea typeface="Inter" panose="02000503000000020004" pitchFamily="2" charset="0"/>
              </a:rPr>
              <a:t>Should be c</a:t>
            </a:r>
            <a:r>
              <a:rPr lang="en-US" kern="1200" dirty="0">
                <a:solidFill>
                  <a:schemeClr val="dk1"/>
                </a:solidFill>
                <a:effectLst/>
                <a:latin typeface="Inter" panose="02000503000000020004" pitchFamily="2" charset="0"/>
                <a:ea typeface="Inter" panose="02000503000000020004" pitchFamily="2" charset="0"/>
              </a:rPr>
              <a:t>onverted to a text-searchable .pdf, attachments or exhibits that are scanned may be filed as a standard .pdf</a:t>
            </a:r>
          </a:p>
          <a:p>
            <a:pPr marL="800100" lvl="1" indent="-342900" defTabSz="914217">
              <a:lnSpc>
                <a:spcPct val="130000"/>
              </a:lnSpc>
              <a:buFont typeface="Calibri" panose="020F0502020204030204" pitchFamily="34" charset="0"/>
              <a:buChar char="»"/>
              <a:defRPr/>
            </a:pPr>
            <a:r>
              <a:rPr lang="en-US" kern="1200" dirty="0">
                <a:solidFill>
                  <a:schemeClr val="dk1"/>
                </a:solidFill>
                <a:effectLst/>
                <a:latin typeface="Inter" panose="02000503000000020004" pitchFamily="2" charset="0"/>
                <a:ea typeface="Inter" panose="02000503000000020004" pitchFamily="2" charset="0"/>
              </a:rPr>
              <a:t>Both Courts:</a:t>
            </a:r>
          </a:p>
          <a:p>
            <a:pPr marL="1257300" lvl="2" indent="-342900" defTabSz="914217">
              <a:lnSpc>
                <a:spcPct val="130000"/>
              </a:lnSpc>
              <a:buFont typeface="Calibri" panose="020F0502020204030204" pitchFamily="34" charset="0"/>
              <a:buChar char="»"/>
              <a:defRPr/>
            </a:pPr>
            <a:r>
              <a:rPr lang="en-US" kern="1200" dirty="0">
                <a:solidFill>
                  <a:schemeClr val="dk1"/>
                </a:solidFill>
                <a:effectLst/>
                <a:latin typeface="Inter" panose="02000503000000020004" pitchFamily="2" charset="0"/>
                <a:ea typeface="Inter" panose="02000503000000020004" pitchFamily="2" charset="0"/>
              </a:rPr>
              <a:t>Each pleading must be 8 ½ ″ x 11″ in its original form</a:t>
            </a:r>
          </a:p>
          <a:p>
            <a:pPr marL="1257300" lvl="2" indent="-342900" defTabSz="914217">
              <a:lnSpc>
                <a:spcPct val="130000"/>
              </a:lnSpc>
              <a:buFont typeface="Calibri" panose="020F0502020204030204" pitchFamily="34" charset="0"/>
              <a:buChar char="»"/>
              <a:defRPr/>
            </a:pPr>
            <a:r>
              <a:rPr lang="en-US" kern="1200" dirty="0">
                <a:solidFill>
                  <a:schemeClr val="dk1"/>
                </a:solidFill>
                <a:effectLst/>
                <a:latin typeface="Inter" panose="02000503000000020004" pitchFamily="2" charset="0"/>
                <a:ea typeface="Inter" panose="02000503000000020004" pitchFamily="2" charset="0"/>
              </a:rPr>
              <a:t>Documents that are larger or smaller should be enlarged or reduced</a:t>
            </a:r>
          </a:p>
          <a:p>
            <a:pPr marL="1257300" lvl="2" indent="-342900" defTabSz="914217">
              <a:lnSpc>
                <a:spcPct val="130000"/>
              </a:lnSpc>
              <a:buFont typeface="Calibri" panose="020F0502020204030204" pitchFamily="34" charset="0"/>
              <a:buChar char="»"/>
              <a:defRPr/>
            </a:pPr>
            <a:r>
              <a:rPr lang="en-US" kern="1200" dirty="0">
                <a:solidFill>
                  <a:schemeClr val="dk1"/>
                </a:solidFill>
                <a:effectLst/>
                <a:latin typeface="Inter" panose="02000503000000020004" pitchFamily="2" charset="0"/>
                <a:ea typeface="Inter" panose="02000503000000020004" pitchFamily="2" charset="0"/>
              </a:rPr>
              <a:t>Filers must leave a blank 3” x 3” space at the top right-hand corner of the first page of each </a:t>
            </a:r>
            <a:r>
              <a:rPr lang="en-US" kern="1200" dirty="0" err="1">
                <a:solidFill>
                  <a:schemeClr val="dk1"/>
                </a:solidFill>
                <a:effectLst/>
                <a:latin typeface="Inter" panose="02000503000000020004" pitchFamily="2" charset="0"/>
                <a:ea typeface="Inter" panose="02000503000000020004" pitchFamily="2" charset="0"/>
              </a:rPr>
              <a:t>eFiled</a:t>
            </a:r>
            <a:r>
              <a:rPr lang="en-US" kern="1200" dirty="0">
                <a:solidFill>
                  <a:schemeClr val="dk1"/>
                </a:solidFill>
                <a:effectLst/>
                <a:latin typeface="Inter" panose="02000503000000020004" pitchFamily="2" charset="0"/>
                <a:ea typeface="Inter" panose="02000503000000020004" pitchFamily="2" charset="0"/>
              </a:rPr>
              <a:t> document </a:t>
            </a:r>
          </a:p>
          <a:p>
            <a:pPr marL="1257300" lvl="2" indent="-342900" defTabSz="914217">
              <a:lnSpc>
                <a:spcPct val="130000"/>
              </a:lnSpc>
              <a:buFont typeface="Calibri" panose="020F0502020204030204" pitchFamily="34" charset="0"/>
              <a:buChar char="»"/>
              <a:defRPr/>
            </a:pPr>
            <a:r>
              <a:rPr lang="en-US" kern="1200" dirty="0">
                <a:solidFill>
                  <a:schemeClr val="dk1"/>
                </a:solidFill>
                <a:effectLst/>
                <a:latin typeface="Inter" panose="02000503000000020004" pitchFamily="2" charset="0"/>
                <a:ea typeface="Inter" panose="02000503000000020004" pitchFamily="2" charset="0"/>
              </a:rPr>
              <a:t>Filed documents relating to a single pleading or document must be "electronically stapled" using the "main and supporting" functionality</a:t>
            </a:r>
          </a:p>
          <a:p>
            <a:pPr marL="1257300" lvl="2" indent="-342900" defTabSz="914217">
              <a:lnSpc>
                <a:spcPct val="130000"/>
              </a:lnSpc>
              <a:buFont typeface="Calibri" panose="020F0502020204030204" pitchFamily="34" charset="0"/>
              <a:buChar char="»"/>
              <a:defRPr/>
            </a:pPr>
            <a:endParaRPr lang="en-US" kern="1200" dirty="0">
              <a:solidFill>
                <a:schemeClr val="dk1"/>
              </a:solidFill>
              <a:effectLst/>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10134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754412-68B0-4B17-A9D9-0D31D557D4D2}"/>
              </a:ext>
            </a:extLst>
          </p:cNvPr>
          <p:cNvSpPr txBox="1"/>
          <p:nvPr/>
        </p:nvSpPr>
        <p:spPr>
          <a:xfrm>
            <a:off x="2740025" y="844451"/>
            <a:ext cx="21415951" cy="1169551"/>
          </a:xfrm>
          <a:prstGeom prst="rect">
            <a:avLst/>
          </a:prstGeom>
          <a:noFill/>
        </p:spPr>
        <p:txBody>
          <a:bodyPr wrap="square" rtlCol="0">
            <a:spAutoFit/>
          </a:bodyPr>
          <a:lstStyle/>
          <a:p>
            <a:r>
              <a:rPr lang="en-US" sz="7000" b="1" dirty="0">
                <a:solidFill>
                  <a:schemeClr val="bg1"/>
                </a:solidFill>
                <a:latin typeface="Inter ExtraBold" panose="02000503000000020004" pitchFamily="2" charset="0"/>
                <a:ea typeface="Inter ExtraBold" panose="02000503000000020004" pitchFamily="2" charset="0"/>
                <a:cs typeface="Segoe UI" panose="020B0502040204020203" pitchFamily="34" charset="0"/>
              </a:rPr>
              <a:t>Rule, Orders, &amp; Procedures</a:t>
            </a:r>
            <a:endParaRPr lang="en-US" sz="7000" b="1" cap="all" dirty="0">
              <a:solidFill>
                <a:schemeClr val="bg1"/>
              </a:solidFill>
              <a:latin typeface="Inter ExtraBold" panose="02000503000000020004" pitchFamily="2" charset="0"/>
              <a:ea typeface="Inter ExtraBold" panose="02000503000000020004" pitchFamily="2" charset="0"/>
              <a:cs typeface="Segoe UI" panose="020B0502040204020203" pitchFamily="34" charset="0"/>
            </a:endParaRPr>
          </a:p>
        </p:txBody>
      </p:sp>
      <p:sp>
        <p:nvSpPr>
          <p:cNvPr id="3" name="Rectangle 2">
            <a:extLst>
              <a:ext uri="{FF2B5EF4-FFF2-40B4-BE49-F238E27FC236}">
                <a16:creationId xmlns:a16="http://schemas.microsoft.com/office/drawing/2014/main" id="{3EF355E7-07AF-2DD2-E125-C9212B8363C0}"/>
              </a:ext>
            </a:extLst>
          </p:cNvPr>
          <p:cNvSpPr/>
          <p:nvPr/>
        </p:nvSpPr>
        <p:spPr>
          <a:xfrm>
            <a:off x="21364218" y="197674"/>
            <a:ext cx="2886432" cy="338554"/>
          </a:xfrm>
          <a:prstGeom prst="rect">
            <a:avLst/>
          </a:prstGeom>
        </p:spPr>
        <p:txBody>
          <a:bodyPr wrap="none" anchor="t">
            <a:spAutoFit/>
          </a:bodyPr>
          <a:lstStyle/>
          <a:p>
            <a:pPr algn="r"/>
            <a:r>
              <a:rPr lang="en-US" sz="1600" dirty="0">
                <a:solidFill>
                  <a:schemeClr val="bg1"/>
                </a:solidFill>
                <a:latin typeface="Inter" panose="02000503000000020004" pitchFamily="2" charset="0"/>
                <a:ea typeface="Inter" panose="02000503000000020004" pitchFamily="2" charset="0"/>
                <a:cs typeface="Open Sans" pitchFamily="2" charset="0"/>
              </a:rPr>
              <a:t>Proprietary and Confidential</a:t>
            </a:r>
          </a:p>
        </p:txBody>
      </p:sp>
      <p:sp>
        <p:nvSpPr>
          <p:cNvPr id="4" name="TextBox 3">
            <a:extLst>
              <a:ext uri="{FF2B5EF4-FFF2-40B4-BE49-F238E27FC236}">
                <a16:creationId xmlns:a16="http://schemas.microsoft.com/office/drawing/2014/main" id="{F0BD9C4F-5ADE-21E4-01F6-9747AEFF8CFF}"/>
              </a:ext>
            </a:extLst>
          </p:cNvPr>
          <p:cNvSpPr txBox="1"/>
          <p:nvPr/>
        </p:nvSpPr>
        <p:spPr>
          <a:xfrm>
            <a:off x="619919" y="3276600"/>
            <a:ext cx="23075106" cy="9617761"/>
          </a:xfrm>
          <a:prstGeom prst="rect">
            <a:avLst/>
          </a:prstGeom>
          <a:noFill/>
        </p:spPr>
        <p:txBody>
          <a:bodyPr wrap="square">
            <a:spAutoFit/>
          </a:bodyPr>
          <a:lstStyle/>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Signatures</a:t>
            </a:r>
          </a:p>
          <a:p>
            <a:pPr marL="800100"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District Court:</a:t>
            </a:r>
          </a:p>
          <a:p>
            <a:pPr marL="1257300" lvl="2"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Digital image of handwritten signature</a:t>
            </a:r>
          </a:p>
          <a:p>
            <a:pPr marL="1257300" lvl="2"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S</a:t>
            </a:r>
            <a:r>
              <a:rPr lang="en-US" sz="4000" dirty="0">
                <a:effectLst/>
                <a:latin typeface="Inter" panose="02000503000000020004" pitchFamily="2" charset="0"/>
                <a:ea typeface="Inter" panose="02000503000000020004" pitchFamily="2" charset="0"/>
                <a:cs typeface="Times New Roman" panose="02020603050405020304" pitchFamily="18" charset="0"/>
              </a:rPr>
              <a:t>ignature block that includes the typed name of the individual preceded by a “/s/” </a:t>
            </a:r>
          </a:p>
          <a:p>
            <a:pPr marL="800100"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Chancery Court</a:t>
            </a:r>
          </a:p>
          <a:p>
            <a:pPr marL="1257300" lvl="2"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M</a:t>
            </a:r>
            <a:r>
              <a:rPr lang="en-US" sz="4000" dirty="0">
                <a:effectLst/>
                <a:latin typeface="Inter" panose="02000503000000020004" pitchFamily="2" charset="0"/>
                <a:ea typeface="Inter" panose="02000503000000020004" pitchFamily="2" charset="0"/>
                <a:cs typeface="Times New Roman" panose="02020603050405020304" pitchFamily="18" charset="0"/>
              </a:rPr>
              <a:t>ust include a conformed signature (a typed name preceded by the symbol “/s/”)</a:t>
            </a:r>
          </a:p>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Size Limitations</a:t>
            </a:r>
          </a:p>
          <a:p>
            <a:pPr marL="800100"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10 MB per Document and 50 MB per Transaction</a:t>
            </a:r>
          </a:p>
          <a:p>
            <a:pPr marL="800100" lvl="1" indent="-342900" defTabSz="914217">
              <a:lnSpc>
                <a:spcPct val="130000"/>
              </a:lnSpc>
              <a:buFont typeface="Calibri" panose="020F0502020204030204" pitchFamily="34" charset="0"/>
              <a:buChar char="»"/>
              <a:defRPr/>
            </a:pPr>
            <a:r>
              <a:rPr lang="en-US" sz="4000" dirty="0">
                <a:effectLst/>
                <a:latin typeface="Inter" panose="02000503000000020004" pitchFamily="2" charset="0"/>
                <a:ea typeface="Inter" panose="02000503000000020004" pitchFamily="2" charset="0"/>
                <a:cs typeface="Times New Roman" panose="02020603050405020304" pitchFamily="18" charset="0"/>
              </a:rPr>
              <a:t>Documents that exceed the limitation must be broken down into smaller documents and use the “Note to Clerk” to identify the part of the document the filing represents (e.g. "Motion for Summary Judgment, part 1 of 2“)</a:t>
            </a:r>
            <a:endParaRPr lang="en-US" sz="4000" dirty="0">
              <a:latin typeface="Inter" panose="02000503000000020004" pitchFamily="2" charset="0"/>
              <a:ea typeface="Inter" panose="02000503000000020004" pitchFamily="2" charset="0"/>
            </a:endParaRPr>
          </a:p>
          <a:p>
            <a:pPr marL="1257300" lvl="2" indent="-342900" defTabSz="914217">
              <a:lnSpc>
                <a:spcPct val="130000"/>
              </a:lnSpc>
              <a:buFont typeface="Calibri" panose="020F0502020204030204" pitchFamily="34" charset="0"/>
              <a:buChar char="»"/>
              <a:defRPr/>
            </a:pPr>
            <a:endParaRPr lang="en-US" sz="4000" dirty="0">
              <a:effectLst/>
              <a:latin typeface="Inter" panose="02000503000000020004" pitchFamily="2" charset="0"/>
              <a:ea typeface="Inter"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278598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754412-68B0-4B17-A9D9-0D31D557D4D2}"/>
              </a:ext>
            </a:extLst>
          </p:cNvPr>
          <p:cNvSpPr txBox="1"/>
          <p:nvPr/>
        </p:nvSpPr>
        <p:spPr>
          <a:xfrm>
            <a:off x="2740025" y="844451"/>
            <a:ext cx="21415951" cy="1169551"/>
          </a:xfrm>
          <a:prstGeom prst="rect">
            <a:avLst/>
          </a:prstGeom>
          <a:noFill/>
        </p:spPr>
        <p:txBody>
          <a:bodyPr wrap="square" rtlCol="0">
            <a:spAutoFit/>
          </a:bodyPr>
          <a:lstStyle/>
          <a:p>
            <a:r>
              <a:rPr lang="en-US" sz="7000" b="1" dirty="0">
                <a:solidFill>
                  <a:schemeClr val="bg1"/>
                </a:solidFill>
                <a:latin typeface="Inter ExtraBold" panose="02000503000000020004" pitchFamily="2" charset="0"/>
                <a:ea typeface="Inter ExtraBold" panose="02000503000000020004" pitchFamily="2" charset="0"/>
                <a:cs typeface="Segoe UI" panose="020B0502040204020203" pitchFamily="34" charset="0"/>
              </a:rPr>
              <a:t>Rule, Orders, &amp; Procedures</a:t>
            </a:r>
            <a:endParaRPr lang="en-US" sz="7000" b="1" cap="all" dirty="0">
              <a:solidFill>
                <a:schemeClr val="bg1"/>
              </a:solidFill>
              <a:latin typeface="Inter ExtraBold" panose="02000503000000020004" pitchFamily="2" charset="0"/>
              <a:ea typeface="Inter ExtraBold" panose="02000503000000020004" pitchFamily="2" charset="0"/>
              <a:cs typeface="Segoe UI" panose="020B0502040204020203" pitchFamily="34" charset="0"/>
            </a:endParaRPr>
          </a:p>
        </p:txBody>
      </p:sp>
      <p:sp>
        <p:nvSpPr>
          <p:cNvPr id="3" name="Rectangle 2">
            <a:extLst>
              <a:ext uri="{FF2B5EF4-FFF2-40B4-BE49-F238E27FC236}">
                <a16:creationId xmlns:a16="http://schemas.microsoft.com/office/drawing/2014/main" id="{3EF355E7-07AF-2DD2-E125-C9212B8363C0}"/>
              </a:ext>
            </a:extLst>
          </p:cNvPr>
          <p:cNvSpPr/>
          <p:nvPr/>
        </p:nvSpPr>
        <p:spPr>
          <a:xfrm>
            <a:off x="21364218" y="197674"/>
            <a:ext cx="2886432" cy="338554"/>
          </a:xfrm>
          <a:prstGeom prst="rect">
            <a:avLst/>
          </a:prstGeom>
        </p:spPr>
        <p:txBody>
          <a:bodyPr wrap="none" anchor="t">
            <a:spAutoFit/>
          </a:bodyPr>
          <a:lstStyle/>
          <a:p>
            <a:pPr algn="r"/>
            <a:r>
              <a:rPr lang="en-US" sz="1600" dirty="0">
                <a:solidFill>
                  <a:schemeClr val="bg1"/>
                </a:solidFill>
                <a:latin typeface="Inter" panose="02000503000000020004" pitchFamily="2" charset="0"/>
                <a:ea typeface="Inter" panose="02000503000000020004" pitchFamily="2" charset="0"/>
                <a:cs typeface="Open Sans" pitchFamily="2" charset="0"/>
              </a:rPr>
              <a:t>Proprietary and Confidential</a:t>
            </a:r>
          </a:p>
        </p:txBody>
      </p:sp>
      <p:sp>
        <p:nvSpPr>
          <p:cNvPr id="4" name="TextBox 3">
            <a:extLst>
              <a:ext uri="{FF2B5EF4-FFF2-40B4-BE49-F238E27FC236}">
                <a16:creationId xmlns:a16="http://schemas.microsoft.com/office/drawing/2014/main" id="{F0BD9C4F-5ADE-21E4-01F6-9747AEFF8CFF}"/>
              </a:ext>
            </a:extLst>
          </p:cNvPr>
          <p:cNvSpPr txBox="1"/>
          <p:nvPr/>
        </p:nvSpPr>
        <p:spPr>
          <a:xfrm>
            <a:off x="619919" y="3276600"/>
            <a:ext cx="23075106" cy="8017323"/>
          </a:xfrm>
          <a:prstGeom prst="rect">
            <a:avLst/>
          </a:prstGeom>
          <a:noFill/>
        </p:spPr>
        <p:txBody>
          <a:bodyPr wrap="square">
            <a:spAutoFit/>
          </a:bodyPr>
          <a:lstStyle/>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Character Limitations</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FSX Case name is 200</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The document title is 250 in JSI (510 in FSX)</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FSX first name is 30, middle is 20 and last is 55</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FSX Organization field is 100</a:t>
            </a:r>
          </a:p>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Time of Filings</a:t>
            </a:r>
          </a:p>
          <a:p>
            <a:pPr marL="800100"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Deemed filed upon submission to FSX</a:t>
            </a:r>
          </a:p>
          <a:p>
            <a:pPr marL="800100"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Timely filed if submitted to the EFS by 11:59:59 p.m. Mountain Time</a:t>
            </a:r>
          </a:p>
          <a:p>
            <a:pPr marL="800100"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Service deemed served upon delivery of notification to online Inbox</a:t>
            </a:r>
          </a:p>
          <a:p>
            <a:pPr marL="914400" lvl="2" defTabSz="914217">
              <a:lnSpc>
                <a:spcPct val="130000"/>
              </a:lnSpc>
              <a:defRPr/>
            </a:pPr>
            <a:endParaRPr lang="en-US" sz="4000" dirty="0">
              <a:effectLst/>
              <a:latin typeface="Inter" panose="02000503000000020004" pitchFamily="2" charset="0"/>
              <a:ea typeface="Inter"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124241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754412-68B0-4B17-A9D9-0D31D557D4D2}"/>
              </a:ext>
            </a:extLst>
          </p:cNvPr>
          <p:cNvSpPr txBox="1"/>
          <p:nvPr/>
        </p:nvSpPr>
        <p:spPr>
          <a:xfrm>
            <a:off x="2740025" y="844451"/>
            <a:ext cx="21415951" cy="1169551"/>
          </a:xfrm>
          <a:prstGeom prst="rect">
            <a:avLst/>
          </a:prstGeom>
          <a:noFill/>
        </p:spPr>
        <p:txBody>
          <a:bodyPr wrap="square" rtlCol="0">
            <a:spAutoFit/>
          </a:bodyPr>
          <a:lstStyle/>
          <a:p>
            <a:r>
              <a:rPr lang="en-US" sz="7000" b="1" dirty="0">
                <a:solidFill>
                  <a:schemeClr val="bg1"/>
                </a:solidFill>
                <a:latin typeface="Inter ExtraBold" panose="02000503000000020004" pitchFamily="2" charset="0"/>
                <a:ea typeface="Inter ExtraBold" panose="02000503000000020004" pitchFamily="2" charset="0"/>
                <a:cs typeface="Segoe UI" panose="020B0502040204020203" pitchFamily="34" charset="0"/>
              </a:rPr>
              <a:t>Rule, Orders, &amp; Procedures</a:t>
            </a:r>
            <a:endParaRPr lang="en-US" sz="7000" b="1" cap="all" dirty="0">
              <a:solidFill>
                <a:schemeClr val="bg1"/>
              </a:solidFill>
              <a:latin typeface="Inter ExtraBold" panose="02000503000000020004" pitchFamily="2" charset="0"/>
              <a:ea typeface="Inter ExtraBold" panose="02000503000000020004" pitchFamily="2" charset="0"/>
              <a:cs typeface="Segoe UI" panose="020B0502040204020203" pitchFamily="34" charset="0"/>
            </a:endParaRPr>
          </a:p>
        </p:txBody>
      </p:sp>
      <p:sp>
        <p:nvSpPr>
          <p:cNvPr id="3" name="Rectangle 2">
            <a:extLst>
              <a:ext uri="{FF2B5EF4-FFF2-40B4-BE49-F238E27FC236}">
                <a16:creationId xmlns:a16="http://schemas.microsoft.com/office/drawing/2014/main" id="{3EF355E7-07AF-2DD2-E125-C9212B8363C0}"/>
              </a:ext>
            </a:extLst>
          </p:cNvPr>
          <p:cNvSpPr/>
          <p:nvPr/>
        </p:nvSpPr>
        <p:spPr>
          <a:xfrm>
            <a:off x="21364218" y="197674"/>
            <a:ext cx="2886432" cy="338554"/>
          </a:xfrm>
          <a:prstGeom prst="rect">
            <a:avLst/>
          </a:prstGeom>
        </p:spPr>
        <p:txBody>
          <a:bodyPr wrap="none" anchor="t">
            <a:spAutoFit/>
          </a:bodyPr>
          <a:lstStyle/>
          <a:p>
            <a:pPr algn="r"/>
            <a:r>
              <a:rPr lang="en-US" sz="1600" dirty="0">
                <a:solidFill>
                  <a:schemeClr val="bg1"/>
                </a:solidFill>
                <a:latin typeface="Inter" panose="02000503000000020004" pitchFamily="2" charset="0"/>
                <a:ea typeface="Inter" panose="02000503000000020004" pitchFamily="2" charset="0"/>
                <a:cs typeface="Open Sans" pitchFamily="2" charset="0"/>
              </a:rPr>
              <a:t>Proprietary and Confidential</a:t>
            </a:r>
          </a:p>
        </p:txBody>
      </p:sp>
      <p:sp>
        <p:nvSpPr>
          <p:cNvPr id="2" name="TextBox 1">
            <a:extLst>
              <a:ext uri="{FF2B5EF4-FFF2-40B4-BE49-F238E27FC236}">
                <a16:creationId xmlns:a16="http://schemas.microsoft.com/office/drawing/2014/main" id="{6DE464AF-B6CF-4EAC-B7E5-22954F2FA98A}"/>
              </a:ext>
            </a:extLst>
          </p:cNvPr>
          <p:cNvSpPr txBox="1"/>
          <p:nvPr/>
        </p:nvSpPr>
        <p:spPr>
          <a:xfrm>
            <a:off x="619919" y="3000813"/>
            <a:ext cx="23151306" cy="8817542"/>
          </a:xfrm>
          <a:prstGeom prst="rect">
            <a:avLst/>
          </a:prstGeom>
          <a:noFill/>
        </p:spPr>
        <p:txBody>
          <a:bodyPr wrap="square">
            <a:spAutoFit/>
          </a:bodyPr>
          <a:lstStyle/>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Erroneous Filings</a:t>
            </a:r>
          </a:p>
          <a:p>
            <a:pPr marL="800100"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Filings that fail to comply with eFiling rules may be removed by the Clerk within three business days of filing</a:t>
            </a:r>
          </a:p>
          <a:p>
            <a:pPr marL="800100" lvl="1" indent="-342900" defTabSz="914217">
              <a:lnSpc>
                <a:spcPct val="130000"/>
              </a:lnSpc>
              <a:buFont typeface="Calibri" panose="020F0502020204030204" pitchFamily="34" charset="0"/>
              <a:buChar char="»"/>
              <a:defRPr/>
            </a:pPr>
            <a:r>
              <a:rPr lang="en-US" sz="4000" dirty="0">
                <a:effectLst/>
                <a:latin typeface="Inter" panose="02000503000000020004" pitchFamily="2" charset="0"/>
                <a:ea typeface="Inter" panose="02000503000000020004" pitchFamily="2" charset="0"/>
                <a:cs typeface="Times New Roman" panose="02020603050405020304" pitchFamily="18" charset="0"/>
              </a:rPr>
              <a:t>These filings may be stricken from the record by the Judge</a:t>
            </a:r>
          </a:p>
          <a:p>
            <a:pPr marL="800100"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The Clerk will notify the parties if the filing is stricken or removed</a:t>
            </a:r>
            <a:endParaRPr lang="en-US" sz="4000" dirty="0">
              <a:latin typeface="Inter" panose="02000503000000020004" pitchFamily="2" charset="0"/>
              <a:ea typeface="Inter" panose="02000503000000020004" pitchFamily="2" charset="0"/>
            </a:endParaRPr>
          </a:p>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Technical Failure</a:t>
            </a:r>
          </a:p>
          <a:p>
            <a:pPr marL="800100" lvl="1" indent="-342900" defTabSz="914217">
              <a:lnSpc>
                <a:spcPct val="130000"/>
              </a:lnSpc>
              <a:buFont typeface="Calibri" panose="020F0502020204030204" pitchFamily="34" charset="0"/>
              <a:buChar char="»"/>
              <a:defRPr/>
            </a:pPr>
            <a:r>
              <a:rPr lang="en-US" sz="4000" dirty="0">
                <a:effectLst/>
                <a:latin typeface="Inter" panose="02000503000000020004" pitchFamily="2" charset="0"/>
                <a:ea typeface="Inter" panose="02000503000000020004" pitchFamily="2" charset="0"/>
                <a:cs typeface="Helvetica" panose="020B0604020202020204" pitchFamily="34" charset="0"/>
              </a:rPr>
              <a:t>For relief due to a technical failure, filers must file a motion and proposed order with the court within one business day after the technical failure is resolved. Must include exhibits that substantiate the technical failure.</a:t>
            </a:r>
          </a:p>
          <a:p>
            <a:pPr marL="800100"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For documentation substantiating a technical failure, contact File &amp; ServeXpress at 1-888-529-7587</a:t>
            </a:r>
          </a:p>
        </p:txBody>
      </p:sp>
    </p:spTree>
    <p:extLst>
      <p:ext uri="{BB962C8B-B14F-4D97-AF65-F5344CB8AC3E}">
        <p14:creationId xmlns:p14="http://schemas.microsoft.com/office/powerpoint/2010/main" val="305910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754412-68B0-4B17-A9D9-0D31D557D4D2}"/>
              </a:ext>
            </a:extLst>
          </p:cNvPr>
          <p:cNvSpPr txBox="1"/>
          <p:nvPr/>
        </p:nvSpPr>
        <p:spPr>
          <a:xfrm>
            <a:off x="2740025" y="844451"/>
            <a:ext cx="21415951" cy="1169551"/>
          </a:xfrm>
          <a:prstGeom prst="rect">
            <a:avLst/>
          </a:prstGeom>
          <a:noFill/>
        </p:spPr>
        <p:txBody>
          <a:bodyPr wrap="square" rtlCol="0">
            <a:spAutoFit/>
          </a:bodyPr>
          <a:lstStyle/>
          <a:p>
            <a:r>
              <a:rPr lang="en-US" sz="7000" b="1" dirty="0">
                <a:solidFill>
                  <a:schemeClr val="bg1"/>
                </a:solidFill>
                <a:latin typeface="Inter ExtraBold" panose="02000503000000020004" pitchFamily="2" charset="0"/>
                <a:ea typeface="Inter ExtraBold" panose="02000503000000020004" pitchFamily="2" charset="0"/>
                <a:cs typeface="Segoe UI" panose="020B0502040204020203" pitchFamily="34" charset="0"/>
              </a:rPr>
              <a:t>Rule, Orders, &amp; Procedures</a:t>
            </a:r>
            <a:endParaRPr lang="en-US" sz="7000" b="1" cap="all" dirty="0">
              <a:solidFill>
                <a:schemeClr val="bg1"/>
              </a:solidFill>
              <a:latin typeface="Inter ExtraBold" panose="02000503000000020004" pitchFamily="2" charset="0"/>
              <a:ea typeface="Inter ExtraBold" panose="02000503000000020004" pitchFamily="2" charset="0"/>
              <a:cs typeface="Segoe UI" panose="020B0502040204020203" pitchFamily="34" charset="0"/>
            </a:endParaRPr>
          </a:p>
        </p:txBody>
      </p:sp>
      <p:sp>
        <p:nvSpPr>
          <p:cNvPr id="3" name="Rectangle 2">
            <a:extLst>
              <a:ext uri="{FF2B5EF4-FFF2-40B4-BE49-F238E27FC236}">
                <a16:creationId xmlns:a16="http://schemas.microsoft.com/office/drawing/2014/main" id="{3EF355E7-07AF-2DD2-E125-C9212B8363C0}"/>
              </a:ext>
            </a:extLst>
          </p:cNvPr>
          <p:cNvSpPr/>
          <p:nvPr/>
        </p:nvSpPr>
        <p:spPr>
          <a:xfrm>
            <a:off x="21364218" y="197674"/>
            <a:ext cx="2886432" cy="338554"/>
          </a:xfrm>
          <a:prstGeom prst="rect">
            <a:avLst/>
          </a:prstGeom>
        </p:spPr>
        <p:txBody>
          <a:bodyPr wrap="none" anchor="t">
            <a:spAutoFit/>
          </a:bodyPr>
          <a:lstStyle/>
          <a:p>
            <a:pPr algn="r"/>
            <a:r>
              <a:rPr lang="en-US" sz="1600" dirty="0">
                <a:solidFill>
                  <a:schemeClr val="bg1"/>
                </a:solidFill>
                <a:latin typeface="Inter" panose="02000503000000020004" pitchFamily="2" charset="0"/>
                <a:ea typeface="Inter" panose="02000503000000020004" pitchFamily="2" charset="0"/>
                <a:cs typeface="Open Sans" pitchFamily="2" charset="0"/>
              </a:rPr>
              <a:t>Proprietary and Confidential</a:t>
            </a:r>
          </a:p>
        </p:txBody>
      </p:sp>
      <p:sp>
        <p:nvSpPr>
          <p:cNvPr id="4" name="TextBox 3">
            <a:extLst>
              <a:ext uri="{FF2B5EF4-FFF2-40B4-BE49-F238E27FC236}">
                <a16:creationId xmlns:a16="http://schemas.microsoft.com/office/drawing/2014/main" id="{AE2ACC20-5C0F-D0B6-9B30-0927C60647F2}"/>
              </a:ext>
            </a:extLst>
          </p:cNvPr>
          <p:cNvSpPr txBox="1"/>
          <p:nvPr/>
        </p:nvSpPr>
        <p:spPr>
          <a:xfrm>
            <a:off x="619919" y="3276600"/>
            <a:ext cx="23151306" cy="8739572"/>
          </a:xfrm>
          <a:prstGeom prst="rect">
            <a:avLst/>
          </a:prstGeom>
          <a:noFill/>
        </p:spPr>
        <p:txBody>
          <a:bodyPr wrap="square">
            <a:spAutoFit/>
          </a:bodyPr>
          <a:lstStyle/>
          <a:p>
            <a:pPr marL="342900" indent="-342900" defTabSz="914217">
              <a:lnSpc>
                <a:spcPct val="130000"/>
              </a:lnSpc>
              <a:buFont typeface="Calibri" panose="020F0502020204030204" pitchFamily="34" charset="0"/>
              <a:buChar char="»"/>
              <a:defRPr/>
            </a:pPr>
            <a:r>
              <a:rPr lang="en-US" sz="4000" dirty="0">
                <a:effectLst/>
                <a:latin typeface="Inter" panose="02000503000000020004" pitchFamily="2" charset="0"/>
                <a:ea typeface="Inter" panose="02000503000000020004" pitchFamily="2" charset="0"/>
                <a:cs typeface="Times New Roman" panose="02020603050405020304" pitchFamily="18" charset="0"/>
              </a:rPr>
              <a:t>Privacy Protection</a:t>
            </a:r>
          </a:p>
          <a:p>
            <a:pPr marL="800100" lvl="1" indent="-342900" defTabSz="914217">
              <a:lnSpc>
                <a:spcPct val="130000"/>
              </a:lnSpc>
              <a:buFont typeface="Calibri" panose="020F0502020204030204" pitchFamily="34" charset="0"/>
              <a:buChar char="»"/>
              <a:defRPr/>
            </a:pPr>
            <a:r>
              <a:rPr lang="en-US" sz="4000" dirty="0">
                <a:effectLst/>
                <a:latin typeface="Inter" panose="02000503000000020004" pitchFamily="2" charset="0"/>
                <a:ea typeface="Inter" panose="02000503000000020004" pitchFamily="2" charset="0"/>
                <a:cs typeface="Times New Roman" panose="02020603050405020304" pitchFamily="18" charset="0"/>
              </a:rPr>
              <a:t>It is the responsibility of the Filer to ensure that protected personal data identifiers are omitted or redacted from documents </a:t>
            </a:r>
          </a:p>
          <a:p>
            <a:pPr marL="800100" lvl="1" indent="-342900" defTabSz="914217">
              <a:lnSpc>
                <a:spcPct val="130000"/>
              </a:lnSpc>
              <a:buFont typeface="Calibri" panose="020F0502020204030204" pitchFamily="34" charset="0"/>
              <a:buChar char="»"/>
              <a:defRPr/>
            </a:pPr>
            <a:r>
              <a:rPr lang="en-US" sz="4000" dirty="0">
                <a:effectLst/>
                <a:latin typeface="Inter" panose="02000503000000020004" pitchFamily="2" charset="0"/>
                <a:ea typeface="Inter" panose="02000503000000020004" pitchFamily="2" charset="0"/>
                <a:cs typeface="Times New Roman" panose="02020603050405020304" pitchFamily="18" charset="0"/>
              </a:rPr>
              <a:t>When the rules require a party to file both a redacted and unredacted version of a document, the user should </a:t>
            </a:r>
            <a:r>
              <a:rPr lang="en-US" sz="4000" dirty="0" err="1">
                <a:effectLst/>
                <a:latin typeface="Inter" panose="02000503000000020004" pitchFamily="2" charset="0"/>
                <a:ea typeface="Inter" panose="02000503000000020004" pitchFamily="2" charset="0"/>
                <a:cs typeface="Times New Roman" panose="02020603050405020304" pitchFamily="18" charset="0"/>
              </a:rPr>
              <a:t>eFile</a:t>
            </a:r>
            <a:r>
              <a:rPr lang="en-US" sz="4000" dirty="0">
                <a:effectLst/>
                <a:latin typeface="Inter" panose="02000503000000020004" pitchFamily="2" charset="0"/>
                <a:ea typeface="Inter" panose="02000503000000020004" pitchFamily="2" charset="0"/>
                <a:cs typeface="Times New Roman" panose="02020603050405020304" pitchFamily="18" charset="0"/>
              </a:rPr>
              <a:t>: </a:t>
            </a:r>
          </a:p>
          <a:p>
            <a:pPr marL="1371600" lvl="2" indent="-457200" algn="just">
              <a:lnSpc>
                <a:spcPct val="107000"/>
              </a:lnSpc>
              <a:spcAft>
                <a:spcPts val="800"/>
              </a:spcAft>
            </a:pPr>
            <a:r>
              <a:rPr lang="en-US" sz="4000" dirty="0">
                <a:effectLst/>
                <a:latin typeface="Inter" panose="02000503000000020004" pitchFamily="2" charset="0"/>
                <a:ea typeface="Inter" panose="02000503000000020004" pitchFamily="2" charset="0"/>
                <a:cs typeface="Times New Roman" panose="02020603050405020304" pitchFamily="18" charset="0"/>
              </a:rPr>
              <a:t>i.	A redacted version designated as “public” in FSX; </a:t>
            </a:r>
          </a:p>
          <a:p>
            <a:pPr marL="1314450" lvl="2" indent="-400050">
              <a:lnSpc>
                <a:spcPct val="107000"/>
              </a:lnSpc>
              <a:spcAft>
                <a:spcPts val="800"/>
              </a:spcAft>
              <a:buAutoNum type="romanLcPeriod" startAt="2"/>
            </a:pPr>
            <a:r>
              <a:rPr lang="en-US" sz="4000" dirty="0">
                <a:effectLst/>
                <a:latin typeface="Inter" panose="02000503000000020004" pitchFamily="2" charset="0"/>
                <a:ea typeface="Inter" panose="02000503000000020004" pitchFamily="2" charset="0"/>
                <a:cs typeface="Times New Roman" panose="02020603050405020304" pitchFamily="18" charset="0"/>
              </a:rPr>
              <a:t>An unredacted version designated as “sealed” in FSX</a:t>
            </a:r>
          </a:p>
          <a:p>
            <a:pPr marL="800100"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When f</a:t>
            </a:r>
            <a:r>
              <a:rPr lang="en-US" sz="4000" dirty="0">
                <a:latin typeface="Inter" panose="02000503000000020004" pitchFamily="2" charset="0"/>
                <a:ea typeface="Inter" panose="02000503000000020004" pitchFamily="2" charset="0"/>
              </a:rPr>
              <a:t>iling a sealed document into a “Public” case, you must enter an explanation for the request for sealing the document in the note to clerk</a:t>
            </a:r>
          </a:p>
          <a:p>
            <a:pPr marL="342900" indent="-342900" defTabSz="914217">
              <a:lnSpc>
                <a:spcPct val="130000"/>
              </a:lnSpc>
              <a:buFont typeface="Calibri" panose="020F0502020204030204" pitchFamily="34" charset="0"/>
              <a:buChar char="»"/>
              <a:defRPr/>
            </a:pPr>
            <a:endParaRPr lang="en-US" sz="4000" dirty="0">
              <a:effectLst/>
              <a:latin typeface="Inter" panose="02000503000000020004" pitchFamily="2" charset="0"/>
              <a:ea typeface="Inter" panose="02000503000000020004" pitchFamily="2" charset="0"/>
              <a:cs typeface="Times New Roman" panose="02020603050405020304" pitchFamily="18" charset="0"/>
            </a:endParaRPr>
          </a:p>
          <a:p>
            <a:pPr marL="800100" lvl="1" indent="-342900" defTabSz="914217">
              <a:lnSpc>
                <a:spcPct val="130000"/>
              </a:lnSpc>
              <a:buFont typeface="Calibri" panose="020F0502020204030204" pitchFamily="34" charset="0"/>
              <a:buChar char="»"/>
              <a:defRPr/>
            </a:pPr>
            <a:endParaRPr lang="en-US" sz="4000" dirty="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46739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754412-68B0-4B17-A9D9-0D31D557D4D2}"/>
              </a:ext>
            </a:extLst>
          </p:cNvPr>
          <p:cNvSpPr txBox="1"/>
          <p:nvPr/>
        </p:nvSpPr>
        <p:spPr>
          <a:xfrm>
            <a:off x="2740025" y="844451"/>
            <a:ext cx="21415951" cy="1169551"/>
          </a:xfrm>
          <a:prstGeom prst="rect">
            <a:avLst/>
          </a:prstGeom>
          <a:noFill/>
        </p:spPr>
        <p:txBody>
          <a:bodyPr wrap="square" rtlCol="0">
            <a:spAutoFit/>
          </a:bodyPr>
          <a:lstStyle/>
          <a:p>
            <a:r>
              <a:rPr lang="en-US" sz="7000" b="1" dirty="0">
                <a:solidFill>
                  <a:schemeClr val="bg1"/>
                </a:solidFill>
                <a:latin typeface="Inter ExtraBold" panose="02000503000000020004" pitchFamily="2" charset="0"/>
                <a:ea typeface="Inter ExtraBold" panose="02000503000000020004" pitchFamily="2" charset="0"/>
                <a:cs typeface="Segoe UI" panose="020B0502040204020203" pitchFamily="34" charset="0"/>
              </a:rPr>
              <a:t>Helpful Hints from the Court</a:t>
            </a:r>
            <a:endParaRPr lang="en-US" sz="7000" b="1" cap="all" dirty="0">
              <a:solidFill>
                <a:schemeClr val="bg1"/>
              </a:solidFill>
              <a:latin typeface="Inter ExtraBold" panose="02000503000000020004" pitchFamily="2" charset="0"/>
              <a:ea typeface="Inter ExtraBold" panose="02000503000000020004" pitchFamily="2" charset="0"/>
              <a:cs typeface="Segoe UI" panose="020B0502040204020203" pitchFamily="34" charset="0"/>
            </a:endParaRPr>
          </a:p>
        </p:txBody>
      </p:sp>
      <p:sp>
        <p:nvSpPr>
          <p:cNvPr id="3" name="Rectangle 2">
            <a:extLst>
              <a:ext uri="{FF2B5EF4-FFF2-40B4-BE49-F238E27FC236}">
                <a16:creationId xmlns:a16="http://schemas.microsoft.com/office/drawing/2014/main" id="{3EF355E7-07AF-2DD2-E125-C9212B8363C0}"/>
              </a:ext>
            </a:extLst>
          </p:cNvPr>
          <p:cNvSpPr/>
          <p:nvPr/>
        </p:nvSpPr>
        <p:spPr>
          <a:xfrm>
            <a:off x="21364218" y="197674"/>
            <a:ext cx="2886432" cy="338554"/>
          </a:xfrm>
          <a:prstGeom prst="rect">
            <a:avLst/>
          </a:prstGeom>
        </p:spPr>
        <p:txBody>
          <a:bodyPr wrap="none" anchor="t">
            <a:spAutoFit/>
          </a:bodyPr>
          <a:lstStyle/>
          <a:p>
            <a:pPr algn="r"/>
            <a:r>
              <a:rPr lang="en-US" sz="1600" dirty="0">
                <a:solidFill>
                  <a:schemeClr val="bg1"/>
                </a:solidFill>
                <a:latin typeface="Inter" panose="02000503000000020004" pitchFamily="2" charset="0"/>
                <a:ea typeface="Inter" panose="02000503000000020004" pitchFamily="2" charset="0"/>
                <a:cs typeface="Open Sans" pitchFamily="2" charset="0"/>
              </a:rPr>
              <a:t>Proprietary and Confidential</a:t>
            </a:r>
          </a:p>
        </p:txBody>
      </p:sp>
      <p:sp>
        <p:nvSpPr>
          <p:cNvPr id="4" name="TextBox 3">
            <a:extLst>
              <a:ext uri="{FF2B5EF4-FFF2-40B4-BE49-F238E27FC236}">
                <a16:creationId xmlns:a16="http://schemas.microsoft.com/office/drawing/2014/main" id="{AE2ACC20-5C0F-D0B6-9B30-0927C60647F2}"/>
              </a:ext>
            </a:extLst>
          </p:cNvPr>
          <p:cNvSpPr txBox="1"/>
          <p:nvPr/>
        </p:nvSpPr>
        <p:spPr>
          <a:xfrm>
            <a:off x="619919" y="3200400"/>
            <a:ext cx="23151306" cy="11218199"/>
          </a:xfrm>
          <a:prstGeom prst="rect">
            <a:avLst/>
          </a:prstGeom>
          <a:noFill/>
        </p:spPr>
        <p:txBody>
          <a:bodyPr wrap="square">
            <a:spAutoFit/>
          </a:bodyPr>
          <a:lstStyle/>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Available Case Categories:</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Adoption</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Civil</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Criminal</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Domestic Relations</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Juvenile</a:t>
            </a:r>
          </a:p>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Attorney should be looking in Domestic Relations for</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TPR</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Divorce</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Custody/Visitation</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Paternity</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Support</a:t>
            </a:r>
          </a:p>
          <a:p>
            <a:pPr marL="342900" indent="-342900" defTabSz="914217">
              <a:lnSpc>
                <a:spcPct val="130000"/>
              </a:lnSpc>
              <a:buFont typeface="Calibri" panose="020F0502020204030204" pitchFamily="34" charset="0"/>
              <a:buChar char="»"/>
              <a:defRPr/>
            </a:pPr>
            <a:endParaRPr lang="en-US" sz="4000" dirty="0">
              <a:latin typeface="Inter" panose="02000503000000020004" pitchFamily="2" charset="0"/>
              <a:ea typeface="Inter" panose="02000503000000020004" pitchFamily="2" charset="0"/>
            </a:endParaRPr>
          </a:p>
          <a:p>
            <a:pPr defTabSz="914217">
              <a:lnSpc>
                <a:spcPct val="130000"/>
              </a:lnSpc>
              <a:defRPr/>
            </a:pPr>
            <a:r>
              <a:rPr lang="en-US" sz="4000" dirty="0">
                <a:latin typeface="Inter" panose="02000503000000020004" pitchFamily="2" charset="0"/>
                <a:ea typeface="Inter" panose="02000503000000020004" pitchFamily="2" charset="0"/>
              </a:rPr>
              <a:t> </a:t>
            </a:r>
          </a:p>
        </p:txBody>
      </p:sp>
    </p:spTree>
    <p:extLst>
      <p:ext uri="{BB962C8B-B14F-4D97-AF65-F5344CB8AC3E}">
        <p14:creationId xmlns:p14="http://schemas.microsoft.com/office/powerpoint/2010/main" val="228785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 calcmode="lin" valueType="num">
                                      <p:cBhvr additive="base">
                                        <p:cTn id="7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754412-68B0-4B17-A9D9-0D31D557D4D2}"/>
              </a:ext>
            </a:extLst>
          </p:cNvPr>
          <p:cNvSpPr txBox="1"/>
          <p:nvPr/>
        </p:nvSpPr>
        <p:spPr>
          <a:xfrm>
            <a:off x="2740025" y="844451"/>
            <a:ext cx="21415951" cy="1169551"/>
          </a:xfrm>
          <a:prstGeom prst="rect">
            <a:avLst/>
          </a:prstGeom>
          <a:noFill/>
        </p:spPr>
        <p:txBody>
          <a:bodyPr wrap="square" rtlCol="0">
            <a:spAutoFit/>
          </a:bodyPr>
          <a:lstStyle/>
          <a:p>
            <a:r>
              <a:rPr lang="en-US" sz="7000" b="1" dirty="0">
                <a:solidFill>
                  <a:schemeClr val="bg1"/>
                </a:solidFill>
                <a:latin typeface="Inter ExtraBold" panose="02000503000000020004" pitchFamily="2" charset="0"/>
                <a:ea typeface="Inter ExtraBold" panose="02000503000000020004" pitchFamily="2" charset="0"/>
                <a:cs typeface="Segoe UI" panose="020B0502040204020203" pitchFamily="34" charset="0"/>
              </a:rPr>
              <a:t>Helpful Hints from the Court</a:t>
            </a:r>
            <a:endParaRPr lang="en-US" sz="7000" b="1" cap="all" dirty="0">
              <a:solidFill>
                <a:schemeClr val="bg1"/>
              </a:solidFill>
              <a:latin typeface="Inter ExtraBold" panose="02000503000000020004" pitchFamily="2" charset="0"/>
              <a:ea typeface="Inter ExtraBold" panose="02000503000000020004" pitchFamily="2" charset="0"/>
              <a:cs typeface="Segoe UI" panose="020B0502040204020203" pitchFamily="34" charset="0"/>
            </a:endParaRPr>
          </a:p>
        </p:txBody>
      </p:sp>
      <p:sp>
        <p:nvSpPr>
          <p:cNvPr id="3" name="Rectangle 2">
            <a:extLst>
              <a:ext uri="{FF2B5EF4-FFF2-40B4-BE49-F238E27FC236}">
                <a16:creationId xmlns:a16="http://schemas.microsoft.com/office/drawing/2014/main" id="{3EF355E7-07AF-2DD2-E125-C9212B8363C0}"/>
              </a:ext>
            </a:extLst>
          </p:cNvPr>
          <p:cNvSpPr/>
          <p:nvPr/>
        </p:nvSpPr>
        <p:spPr>
          <a:xfrm>
            <a:off x="21364218" y="197674"/>
            <a:ext cx="2886432" cy="338554"/>
          </a:xfrm>
          <a:prstGeom prst="rect">
            <a:avLst/>
          </a:prstGeom>
        </p:spPr>
        <p:txBody>
          <a:bodyPr wrap="none" anchor="t">
            <a:spAutoFit/>
          </a:bodyPr>
          <a:lstStyle/>
          <a:p>
            <a:pPr algn="r"/>
            <a:r>
              <a:rPr lang="en-US" sz="1600" dirty="0">
                <a:solidFill>
                  <a:schemeClr val="bg1"/>
                </a:solidFill>
                <a:latin typeface="Inter" panose="02000503000000020004" pitchFamily="2" charset="0"/>
                <a:ea typeface="Inter" panose="02000503000000020004" pitchFamily="2" charset="0"/>
                <a:cs typeface="Open Sans" pitchFamily="2" charset="0"/>
              </a:rPr>
              <a:t>Proprietary and Confidential</a:t>
            </a:r>
          </a:p>
        </p:txBody>
      </p:sp>
      <p:sp>
        <p:nvSpPr>
          <p:cNvPr id="4" name="TextBox 3">
            <a:extLst>
              <a:ext uri="{FF2B5EF4-FFF2-40B4-BE49-F238E27FC236}">
                <a16:creationId xmlns:a16="http://schemas.microsoft.com/office/drawing/2014/main" id="{AE2ACC20-5C0F-D0B6-9B30-0927C60647F2}"/>
              </a:ext>
            </a:extLst>
          </p:cNvPr>
          <p:cNvSpPr txBox="1"/>
          <p:nvPr/>
        </p:nvSpPr>
        <p:spPr>
          <a:xfrm>
            <a:off x="619919" y="3200400"/>
            <a:ext cx="23151306" cy="6416885"/>
          </a:xfrm>
          <a:prstGeom prst="rect">
            <a:avLst/>
          </a:prstGeom>
          <a:noFill/>
        </p:spPr>
        <p:txBody>
          <a:bodyPr wrap="square">
            <a:spAutoFit/>
          </a:bodyPr>
          <a:lstStyle/>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PR is now found in the Civil case class and will have a “CV” case category designation in the case number for new cases</a:t>
            </a:r>
          </a:p>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Filers can still find and file into a case that was started as a PR</a:t>
            </a:r>
          </a:p>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You cannot </a:t>
            </a:r>
            <a:r>
              <a:rPr lang="en-US" sz="4000" dirty="0" err="1">
                <a:latin typeface="Inter" panose="02000503000000020004" pitchFamily="2" charset="0"/>
                <a:ea typeface="Inter" panose="02000503000000020004" pitchFamily="2" charset="0"/>
              </a:rPr>
              <a:t>eFile</a:t>
            </a:r>
            <a:r>
              <a:rPr lang="en-US" sz="4000" dirty="0">
                <a:latin typeface="Inter" panose="02000503000000020004" pitchFamily="2" charset="0"/>
                <a:ea typeface="Inter" panose="02000503000000020004" pitchFamily="2" charset="0"/>
              </a:rPr>
              <a:t> Original Wills- they must be brought to the Court</a:t>
            </a:r>
          </a:p>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County Attorneys should use the CIVIL RESTRICTED Case Class to initiate Involuntary Hospitalization cases</a:t>
            </a:r>
          </a:p>
          <a:p>
            <a:pPr marL="342900" indent="-342900" defTabSz="914217">
              <a:lnSpc>
                <a:spcPct val="130000"/>
              </a:lnSpc>
              <a:buFont typeface="Calibri" panose="020F0502020204030204" pitchFamily="34" charset="0"/>
              <a:buChar char="»"/>
              <a:defRPr/>
            </a:pPr>
            <a:endParaRPr lang="en-US" sz="4000" dirty="0">
              <a:latin typeface="Inter" panose="02000503000000020004" pitchFamily="2" charset="0"/>
              <a:ea typeface="Inter" panose="02000503000000020004" pitchFamily="2" charset="0"/>
            </a:endParaRPr>
          </a:p>
          <a:p>
            <a:pPr defTabSz="914217">
              <a:lnSpc>
                <a:spcPct val="130000"/>
              </a:lnSpc>
              <a:defRPr/>
            </a:pPr>
            <a:r>
              <a:rPr lang="en-US" sz="4000" dirty="0">
                <a:latin typeface="Inter" panose="02000503000000020004" pitchFamily="2" charset="0"/>
                <a:ea typeface="Inter" panose="02000503000000020004" pitchFamily="2" charset="0"/>
              </a:rPr>
              <a:t> </a:t>
            </a:r>
          </a:p>
        </p:txBody>
      </p:sp>
    </p:spTree>
    <p:extLst>
      <p:ext uri="{BB962C8B-B14F-4D97-AF65-F5344CB8AC3E}">
        <p14:creationId xmlns:p14="http://schemas.microsoft.com/office/powerpoint/2010/main" val="379438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754412-68B0-4B17-A9D9-0D31D557D4D2}"/>
              </a:ext>
            </a:extLst>
          </p:cNvPr>
          <p:cNvSpPr txBox="1"/>
          <p:nvPr/>
        </p:nvSpPr>
        <p:spPr>
          <a:xfrm>
            <a:off x="2740025" y="844451"/>
            <a:ext cx="21415951" cy="1169551"/>
          </a:xfrm>
          <a:prstGeom prst="rect">
            <a:avLst/>
          </a:prstGeom>
          <a:noFill/>
        </p:spPr>
        <p:txBody>
          <a:bodyPr wrap="square" rtlCol="0">
            <a:spAutoFit/>
          </a:bodyPr>
          <a:lstStyle/>
          <a:p>
            <a:r>
              <a:rPr lang="en-US" sz="7000" b="1" dirty="0">
                <a:solidFill>
                  <a:schemeClr val="bg1"/>
                </a:solidFill>
                <a:latin typeface="Inter ExtraBold" panose="02000503000000020004" pitchFamily="2" charset="0"/>
                <a:ea typeface="Inter ExtraBold" panose="02000503000000020004" pitchFamily="2" charset="0"/>
                <a:cs typeface="Segoe UI" panose="020B0502040204020203" pitchFamily="34" charset="0"/>
              </a:rPr>
              <a:t>Helpful Hints</a:t>
            </a:r>
            <a:endParaRPr lang="en-US" sz="7000" b="1" cap="all" dirty="0">
              <a:solidFill>
                <a:schemeClr val="bg1"/>
              </a:solidFill>
              <a:latin typeface="Inter ExtraBold" panose="02000503000000020004" pitchFamily="2" charset="0"/>
              <a:ea typeface="Inter ExtraBold" panose="02000503000000020004" pitchFamily="2" charset="0"/>
              <a:cs typeface="Segoe UI" panose="020B0502040204020203" pitchFamily="34" charset="0"/>
            </a:endParaRPr>
          </a:p>
        </p:txBody>
      </p:sp>
      <p:sp>
        <p:nvSpPr>
          <p:cNvPr id="3" name="Rectangle 2">
            <a:extLst>
              <a:ext uri="{FF2B5EF4-FFF2-40B4-BE49-F238E27FC236}">
                <a16:creationId xmlns:a16="http://schemas.microsoft.com/office/drawing/2014/main" id="{3EF355E7-07AF-2DD2-E125-C9212B8363C0}"/>
              </a:ext>
            </a:extLst>
          </p:cNvPr>
          <p:cNvSpPr/>
          <p:nvPr/>
        </p:nvSpPr>
        <p:spPr>
          <a:xfrm>
            <a:off x="21364218" y="197674"/>
            <a:ext cx="2886432" cy="338554"/>
          </a:xfrm>
          <a:prstGeom prst="rect">
            <a:avLst/>
          </a:prstGeom>
        </p:spPr>
        <p:txBody>
          <a:bodyPr wrap="none" anchor="t">
            <a:spAutoFit/>
          </a:bodyPr>
          <a:lstStyle/>
          <a:p>
            <a:pPr algn="r"/>
            <a:r>
              <a:rPr lang="en-US" sz="1600" dirty="0">
                <a:solidFill>
                  <a:schemeClr val="bg1"/>
                </a:solidFill>
                <a:latin typeface="Inter" panose="02000503000000020004" pitchFamily="2" charset="0"/>
                <a:ea typeface="Inter" panose="02000503000000020004" pitchFamily="2" charset="0"/>
                <a:cs typeface="Open Sans" pitchFamily="2" charset="0"/>
              </a:rPr>
              <a:t>Proprietary and Confidential</a:t>
            </a:r>
          </a:p>
        </p:txBody>
      </p:sp>
      <p:sp>
        <p:nvSpPr>
          <p:cNvPr id="4" name="TextBox 3">
            <a:extLst>
              <a:ext uri="{FF2B5EF4-FFF2-40B4-BE49-F238E27FC236}">
                <a16:creationId xmlns:a16="http://schemas.microsoft.com/office/drawing/2014/main" id="{AE2ACC20-5C0F-D0B6-9B30-0927C60647F2}"/>
              </a:ext>
            </a:extLst>
          </p:cNvPr>
          <p:cNvSpPr txBox="1"/>
          <p:nvPr/>
        </p:nvSpPr>
        <p:spPr>
          <a:xfrm>
            <a:off x="619919" y="3276600"/>
            <a:ext cx="23151306" cy="8817542"/>
          </a:xfrm>
          <a:prstGeom prst="rect">
            <a:avLst/>
          </a:prstGeom>
          <a:noFill/>
        </p:spPr>
        <p:txBody>
          <a:bodyPr wrap="square">
            <a:spAutoFit/>
          </a:bodyPr>
          <a:lstStyle/>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The case number format must match exactly (YYYY-CC-0000000) when searching for your case</a:t>
            </a:r>
          </a:p>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Quick Start will not update the case information, you must use the Start a Transaction Tab when the case is pulled from the CMS for the first time</a:t>
            </a:r>
          </a:p>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If at least one attorney in the firm is representing a party on the case, all users can see all files for that case (except In Camera)</a:t>
            </a:r>
          </a:p>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If you are filing a case with multiple defendants, you may use the Note to Clerk to designate which DEF you are filing on behalf of</a:t>
            </a:r>
          </a:p>
          <a:p>
            <a:pPr defTabSz="914217">
              <a:lnSpc>
                <a:spcPct val="130000"/>
              </a:lnSpc>
              <a:defRPr/>
            </a:pPr>
            <a:endParaRPr lang="en-US" sz="4000" dirty="0">
              <a:latin typeface="Inter" panose="02000503000000020004" pitchFamily="2" charset="0"/>
              <a:ea typeface="Inter" panose="02000503000000020004" pitchFamily="2" charset="0"/>
              <a:cs typeface="Times New Roman" panose="02020603050405020304" pitchFamily="18" charset="0"/>
            </a:endParaRPr>
          </a:p>
          <a:p>
            <a:pPr marL="1257117" lvl="1" indent="-342900" defTabSz="914217">
              <a:lnSpc>
                <a:spcPct val="130000"/>
              </a:lnSpc>
              <a:buFont typeface="Calibri" panose="020F0502020204030204" pitchFamily="34" charset="0"/>
              <a:buChar char="»"/>
              <a:defRPr/>
            </a:pPr>
            <a:endParaRPr lang="en-US" sz="4000" dirty="0">
              <a:latin typeface="Inter" panose="02000503000000020004" pitchFamily="2" charset="0"/>
              <a:ea typeface="Inter" panose="02000503000000020004" pitchFamily="2" charset="0"/>
            </a:endParaRPr>
          </a:p>
          <a:p>
            <a:pPr marL="342900" indent="-342900" defTabSz="914217">
              <a:lnSpc>
                <a:spcPct val="130000"/>
              </a:lnSpc>
              <a:buFont typeface="Calibri" panose="020F0502020204030204" pitchFamily="34" charset="0"/>
              <a:buChar char="»"/>
              <a:defRPr/>
            </a:pPr>
            <a:endParaRPr lang="en-US" sz="4000" dirty="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85848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54DA5B6-72F6-A83C-BFC2-F35A27C033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12225" y="1618979"/>
            <a:ext cx="13174147" cy="10478041"/>
          </a:xfrm>
          <a:prstGeom prst="rect">
            <a:avLst/>
          </a:prstGeom>
        </p:spPr>
      </p:pic>
      <p:sp>
        <p:nvSpPr>
          <p:cNvPr id="15" name="Rectangle 14">
            <a:extLst>
              <a:ext uri="{FF2B5EF4-FFF2-40B4-BE49-F238E27FC236}">
                <a16:creationId xmlns:a16="http://schemas.microsoft.com/office/drawing/2014/main" id="{768DB32B-7921-687B-F90A-F111405B19B9}"/>
              </a:ext>
            </a:extLst>
          </p:cNvPr>
          <p:cNvSpPr/>
          <p:nvPr/>
        </p:nvSpPr>
        <p:spPr>
          <a:xfrm>
            <a:off x="2818656" y="7073652"/>
            <a:ext cx="8085871" cy="3289548"/>
          </a:xfrm>
          <a:prstGeom prst="rect">
            <a:avLst/>
          </a:prstGeom>
          <a:solidFill>
            <a:srgbClr val="254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8" name="TextBox 7"/>
          <p:cNvSpPr txBox="1"/>
          <p:nvPr/>
        </p:nvSpPr>
        <p:spPr>
          <a:xfrm>
            <a:off x="3357549" y="7702764"/>
            <a:ext cx="7008085" cy="2031325"/>
          </a:xfrm>
          <a:prstGeom prst="rect">
            <a:avLst/>
          </a:prstGeom>
          <a:noFill/>
        </p:spPr>
        <p:txBody>
          <a:bodyPr wrap="square" rtlCol="0">
            <a:spAutoFit/>
          </a:bodyPr>
          <a:lstStyle/>
          <a:p>
            <a:pPr>
              <a:spcAft>
                <a:spcPts val="1200"/>
              </a:spcAft>
            </a:pPr>
            <a:r>
              <a:rPr lang="en-US" sz="3600" dirty="0">
                <a:solidFill>
                  <a:schemeClr val="bg1"/>
                </a:solidFill>
                <a:latin typeface="Inter" panose="02000503000000020004" pitchFamily="2" charset="0"/>
                <a:ea typeface="Inter" panose="02000503000000020004" pitchFamily="2" charset="0"/>
                <a:cs typeface="Segoe UI" panose="020B0502040204020203" pitchFamily="34" charset="0"/>
              </a:rPr>
              <a:t>EFILING TRAINING:</a:t>
            </a:r>
          </a:p>
          <a:p>
            <a:r>
              <a:rPr lang="en-US" sz="4000" b="1" dirty="0">
                <a:solidFill>
                  <a:schemeClr val="bg1"/>
                </a:solidFill>
                <a:latin typeface="Inter" panose="02000503000000020004" pitchFamily="2" charset="0"/>
                <a:ea typeface="Inter" panose="02000503000000020004" pitchFamily="2" charset="0"/>
                <a:cs typeface="Segoe UI Semibold" panose="020B0502040204020203" pitchFamily="34" charset="0"/>
              </a:rPr>
              <a:t>Chancery and District Courts</a:t>
            </a:r>
          </a:p>
        </p:txBody>
      </p:sp>
      <p:sp>
        <p:nvSpPr>
          <p:cNvPr id="11" name="TextBox 10">
            <a:extLst>
              <a:ext uri="{FF2B5EF4-FFF2-40B4-BE49-F238E27FC236}">
                <a16:creationId xmlns:a16="http://schemas.microsoft.com/office/drawing/2014/main" id="{3EC02E92-7CAC-604E-A7D2-0F9F46C0D3C1}"/>
              </a:ext>
            </a:extLst>
          </p:cNvPr>
          <p:cNvSpPr txBox="1"/>
          <p:nvPr/>
        </p:nvSpPr>
        <p:spPr>
          <a:xfrm>
            <a:off x="2818656" y="10900474"/>
            <a:ext cx="8085871" cy="523092"/>
          </a:xfrm>
          <a:prstGeom prst="rect">
            <a:avLst/>
          </a:prstGeom>
          <a:noFill/>
        </p:spPr>
        <p:txBody>
          <a:bodyPr wrap="square" rtlCol="0">
            <a:spAutoFit/>
          </a:bodyPr>
          <a:lstStyle/>
          <a:p>
            <a:pPr>
              <a:spcAft>
                <a:spcPts val="1200"/>
              </a:spcAft>
            </a:pPr>
            <a:r>
              <a:rPr lang="en-US" sz="2799" dirty="0">
                <a:solidFill>
                  <a:srgbClr val="535353"/>
                </a:solidFill>
                <a:latin typeface="Inter" panose="02000503000000020004" pitchFamily="2" charset="0"/>
                <a:ea typeface="Inter" panose="02000503000000020004" pitchFamily="2" charset="0"/>
                <a:cs typeface="Segoe UI" panose="020B0502040204020203" pitchFamily="34" charset="0"/>
              </a:rPr>
              <a:t>August 2023</a:t>
            </a:r>
            <a:endParaRPr lang="en-US" sz="3999" b="1" dirty="0">
              <a:solidFill>
                <a:srgbClr val="535353"/>
              </a:solidFill>
              <a:latin typeface="Inter" panose="02000503000000020004" pitchFamily="2" charset="0"/>
              <a:ea typeface="Inter" panose="02000503000000020004" pitchFamily="2" charset="0"/>
              <a:cs typeface="Segoe UI" panose="020B0502040204020203" pitchFamily="34" charset="0"/>
            </a:endParaRPr>
          </a:p>
        </p:txBody>
      </p:sp>
      <p:sp>
        <p:nvSpPr>
          <p:cNvPr id="4" name="Rectangle 3">
            <a:extLst>
              <a:ext uri="{FF2B5EF4-FFF2-40B4-BE49-F238E27FC236}">
                <a16:creationId xmlns:a16="http://schemas.microsoft.com/office/drawing/2014/main" id="{F48C2B4C-9423-12B1-03D4-8DD6FE2ECB23}"/>
              </a:ext>
            </a:extLst>
          </p:cNvPr>
          <p:cNvSpPr/>
          <p:nvPr/>
        </p:nvSpPr>
        <p:spPr>
          <a:xfrm>
            <a:off x="21364218" y="197674"/>
            <a:ext cx="2886432" cy="338554"/>
          </a:xfrm>
          <a:prstGeom prst="rect">
            <a:avLst/>
          </a:prstGeom>
        </p:spPr>
        <p:txBody>
          <a:bodyPr wrap="none" anchor="t">
            <a:spAutoFit/>
          </a:bodyPr>
          <a:lstStyle/>
          <a:p>
            <a:pPr algn="r"/>
            <a:r>
              <a:rPr lang="en-US" sz="1600" dirty="0">
                <a:solidFill>
                  <a:schemeClr val="bg1"/>
                </a:solidFill>
                <a:latin typeface="Inter" panose="02000503000000020004" pitchFamily="2" charset="0"/>
                <a:ea typeface="Inter" panose="02000503000000020004" pitchFamily="2" charset="0"/>
                <a:cs typeface="Open Sans" pitchFamily="2" charset="0"/>
              </a:rPr>
              <a:t>Proprietary and Confidential</a:t>
            </a:r>
          </a:p>
        </p:txBody>
      </p:sp>
      <p:sp>
        <p:nvSpPr>
          <p:cNvPr id="7" name="TextBox 6">
            <a:extLst>
              <a:ext uri="{FF2B5EF4-FFF2-40B4-BE49-F238E27FC236}">
                <a16:creationId xmlns:a16="http://schemas.microsoft.com/office/drawing/2014/main" id="{E11FD0E9-6C13-7C41-8A7A-6CC5A8E654FD}"/>
              </a:ext>
            </a:extLst>
          </p:cNvPr>
          <p:cNvSpPr txBox="1"/>
          <p:nvPr/>
        </p:nvSpPr>
        <p:spPr>
          <a:xfrm>
            <a:off x="2818656" y="4191000"/>
            <a:ext cx="17447369" cy="1862048"/>
          </a:xfrm>
          <a:prstGeom prst="rect">
            <a:avLst/>
          </a:prstGeom>
          <a:noFill/>
        </p:spPr>
        <p:txBody>
          <a:bodyPr wrap="square" rtlCol="0">
            <a:spAutoFit/>
          </a:bodyPr>
          <a:lstStyle/>
          <a:p>
            <a:r>
              <a:rPr lang="en-US" sz="11500" b="1" dirty="0">
                <a:latin typeface="Inter ExtraBold" panose="02000503000000020004" pitchFamily="2" charset="0"/>
                <a:ea typeface="Inter ExtraBold" panose="02000503000000020004" pitchFamily="2" charset="0"/>
                <a:cs typeface="Segoe UI" panose="020B0502040204020203" pitchFamily="34" charset="0"/>
              </a:rPr>
              <a:t>Wyoming Courts</a:t>
            </a:r>
          </a:p>
        </p:txBody>
      </p:sp>
    </p:spTree>
    <p:extLst>
      <p:ext uri="{BB962C8B-B14F-4D97-AF65-F5344CB8AC3E}">
        <p14:creationId xmlns:p14="http://schemas.microsoft.com/office/powerpoint/2010/main" val="1326295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754412-68B0-4B17-A9D9-0D31D557D4D2}"/>
              </a:ext>
            </a:extLst>
          </p:cNvPr>
          <p:cNvSpPr txBox="1"/>
          <p:nvPr/>
        </p:nvSpPr>
        <p:spPr>
          <a:xfrm>
            <a:off x="2740025" y="844451"/>
            <a:ext cx="21415951" cy="1169551"/>
          </a:xfrm>
          <a:prstGeom prst="rect">
            <a:avLst/>
          </a:prstGeom>
          <a:noFill/>
        </p:spPr>
        <p:txBody>
          <a:bodyPr wrap="square" rtlCol="0">
            <a:spAutoFit/>
          </a:bodyPr>
          <a:lstStyle/>
          <a:p>
            <a:r>
              <a:rPr lang="en-US" sz="7000" b="1" dirty="0">
                <a:solidFill>
                  <a:schemeClr val="bg1"/>
                </a:solidFill>
                <a:latin typeface="Inter ExtraBold" panose="02000503000000020004" pitchFamily="2" charset="0"/>
                <a:ea typeface="Inter ExtraBold" panose="02000503000000020004" pitchFamily="2" charset="0"/>
                <a:cs typeface="Segoe UI" panose="020B0502040204020203" pitchFamily="34" charset="0"/>
              </a:rPr>
              <a:t>Helpful Hints from the Court</a:t>
            </a:r>
            <a:endParaRPr lang="en-US" sz="7000" b="1" cap="all" dirty="0">
              <a:solidFill>
                <a:schemeClr val="bg1"/>
              </a:solidFill>
              <a:latin typeface="Inter ExtraBold" panose="02000503000000020004" pitchFamily="2" charset="0"/>
              <a:ea typeface="Inter ExtraBold" panose="02000503000000020004" pitchFamily="2" charset="0"/>
              <a:cs typeface="Segoe UI" panose="020B0502040204020203" pitchFamily="34" charset="0"/>
            </a:endParaRPr>
          </a:p>
        </p:txBody>
      </p:sp>
      <p:sp>
        <p:nvSpPr>
          <p:cNvPr id="3" name="Rectangle 2">
            <a:extLst>
              <a:ext uri="{FF2B5EF4-FFF2-40B4-BE49-F238E27FC236}">
                <a16:creationId xmlns:a16="http://schemas.microsoft.com/office/drawing/2014/main" id="{3EF355E7-07AF-2DD2-E125-C9212B8363C0}"/>
              </a:ext>
            </a:extLst>
          </p:cNvPr>
          <p:cNvSpPr/>
          <p:nvPr/>
        </p:nvSpPr>
        <p:spPr>
          <a:xfrm>
            <a:off x="21364218" y="197674"/>
            <a:ext cx="2886432" cy="338554"/>
          </a:xfrm>
          <a:prstGeom prst="rect">
            <a:avLst/>
          </a:prstGeom>
        </p:spPr>
        <p:txBody>
          <a:bodyPr wrap="none" anchor="t">
            <a:spAutoFit/>
          </a:bodyPr>
          <a:lstStyle/>
          <a:p>
            <a:pPr algn="r"/>
            <a:r>
              <a:rPr lang="en-US" sz="1600" dirty="0">
                <a:solidFill>
                  <a:schemeClr val="bg1"/>
                </a:solidFill>
                <a:latin typeface="Inter" panose="02000503000000020004" pitchFamily="2" charset="0"/>
                <a:ea typeface="Inter" panose="02000503000000020004" pitchFamily="2" charset="0"/>
                <a:cs typeface="Open Sans" pitchFamily="2" charset="0"/>
              </a:rPr>
              <a:t>Proprietary and Confidential</a:t>
            </a:r>
          </a:p>
        </p:txBody>
      </p:sp>
      <p:sp>
        <p:nvSpPr>
          <p:cNvPr id="4" name="TextBox 3">
            <a:extLst>
              <a:ext uri="{FF2B5EF4-FFF2-40B4-BE49-F238E27FC236}">
                <a16:creationId xmlns:a16="http://schemas.microsoft.com/office/drawing/2014/main" id="{AE2ACC20-5C0F-D0B6-9B30-0927C60647F2}"/>
              </a:ext>
            </a:extLst>
          </p:cNvPr>
          <p:cNvSpPr txBox="1"/>
          <p:nvPr/>
        </p:nvSpPr>
        <p:spPr>
          <a:xfrm>
            <a:off x="619919" y="3276600"/>
            <a:ext cx="23151306" cy="5616666"/>
          </a:xfrm>
          <a:prstGeom prst="rect">
            <a:avLst/>
          </a:prstGeom>
          <a:noFill/>
        </p:spPr>
        <p:txBody>
          <a:bodyPr wrap="square">
            <a:spAutoFit/>
          </a:bodyPr>
          <a:lstStyle/>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When a Document Type is labeled “Serve ONLY”, please be sure to select the “Serve Only“ option in FSX</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Submit separate transactions if you are filing something and serving only something</a:t>
            </a:r>
          </a:p>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Be sure to select the correct Document Type with the correct fee for your filing</a:t>
            </a:r>
          </a:p>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If you select the Doc Type “Inventory &amp; Appraisal”, you will manually add your Inventory fee prior to Submitting the filing</a:t>
            </a:r>
          </a:p>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Depending on the County, you may see a checkbox to contribute to the Law Library Fee</a:t>
            </a:r>
          </a:p>
        </p:txBody>
      </p:sp>
    </p:spTree>
    <p:extLst>
      <p:ext uri="{BB962C8B-B14F-4D97-AF65-F5344CB8AC3E}">
        <p14:creationId xmlns:p14="http://schemas.microsoft.com/office/powerpoint/2010/main" val="209085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754412-68B0-4B17-A9D9-0D31D557D4D2}"/>
              </a:ext>
            </a:extLst>
          </p:cNvPr>
          <p:cNvSpPr txBox="1"/>
          <p:nvPr/>
        </p:nvSpPr>
        <p:spPr>
          <a:xfrm>
            <a:off x="2740025" y="844451"/>
            <a:ext cx="21415951" cy="1169551"/>
          </a:xfrm>
          <a:prstGeom prst="rect">
            <a:avLst/>
          </a:prstGeom>
          <a:noFill/>
        </p:spPr>
        <p:txBody>
          <a:bodyPr wrap="square" rtlCol="0">
            <a:spAutoFit/>
          </a:bodyPr>
          <a:lstStyle/>
          <a:p>
            <a:r>
              <a:rPr lang="en-US" sz="7000" b="1" dirty="0">
                <a:solidFill>
                  <a:schemeClr val="bg1"/>
                </a:solidFill>
                <a:latin typeface="Inter ExtraBold" panose="02000503000000020004" pitchFamily="2" charset="0"/>
                <a:ea typeface="Inter ExtraBold" panose="02000503000000020004" pitchFamily="2" charset="0"/>
                <a:cs typeface="Segoe UI" panose="020B0502040204020203" pitchFamily="34" charset="0"/>
              </a:rPr>
              <a:t>Helpful Hints</a:t>
            </a:r>
            <a:endParaRPr lang="en-US" sz="7000" b="1" cap="all" dirty="0">
              <a:solidFill>
                <a:schemeClr val="bg1"/>
              </a:solidFill>
              <a:latin typeface="Inter ExtraBold" panose="02000503000000020004" pitchFamily="2" charset="0"/>
              <a:ea typeface="Inter ExtraBold" panose="02000503000000020004" pitchFamily="2" charset="0"/>
              <a:cs typeface="Segoe UI" panose="020B0502040204020203" pitchFamily="34" charset="0"/>
            </a:endParaRPr>
          </a:p>
        </p:txBody>
      </p:sp>
      <p:sp>
        <p:nvSpPr>
          <p:cNvPr id="3" name="Rectangle 2">
            <a:extLst>
              <a:ext uri="{FF2B5EF4-FFF2-40B4-BE49-F238E27FC236}">
                <a16:creationId xmlns:a16="http://schemas.microsoft.com/office/drawing/2014/main" id="{3EF355E7-07AF-2DD2-E125-C9212B8363C0}"/>
              </a:ext>
            </a:extLst>
          </p:cNvPr>
          <p:cNvSpPr/>
          <p:nvPr/>
        </p:nvSpPr>
        <p:spPr>
          <a:xfrm>
            <a:off x="21364218" y="197674"/>
            <a:ext cx="2886432" cy="338554"/>
          </a:xfrm>
          <a:prstGeom prst="rect">
            <a:avLst/>
          </a:prstGeom>
        </p:spPr>
        <p:txBody>
          <a:bodyPr wrap="none" anchor="t">
            <a:spAutoFit/>
          </a:bodyPr>
          <a:lstStyle/>
          <a:p>
            <a:pPr algn="r"/>
            <a:r>
              <a:rPr lang="en-US" sz="1600" dirty="0">
                <a:solidFill>
                  <a:schemeClr val="bg1"/>
                </a:solidFill>
                <a:latin typeface="Inter" panose="02000503000000020004" pitchFamily="2" charset="0"/>
                <a:ea typeface="Inter" panose="02000503000000020004" pitchFamily="2" charset="0"/>
                <a:cs typeface="Open Sans" pitchFamily="2" charset="0"/>
              </a:rPr>
              <a:t>Proprietary and Confidential</a:t>
            </a:r>
          </a:p>
        </p:txBody>
      </p:sp>
      <p:sp>
        <p:nvSpPr>
          <p:cNvPr id="4" name="TextBox 3">
            <a:extLst>
              <a:ext uri="{FF2B5EF4-FFF2-40B4-BE49-F238E27FC236}">
                <a16:creationId xmlns:a16="http://schemas.microsoft.com/office/drawing/2014/main" id="{AE2ACC20-5C0F-D0B6-9B30-0927C60647F2}"/>
              </a:ext>
            </a:extLst>
          </p:cNvPr>
          <p:cNvSpPr txBox="1"/>
          <p:nvPr/>
        </p:nvSpPr>
        <p:spPr>
          <a:xfrm>
            <a:off x="619919" y="3200400"/>
            <a:ext cx="23151306" cy="6416885"/>
          </a:xfrm>
          <a:prstGeom prst="rect">
            <a:avLst/>
          </a:prstGeom>
          <a:noFill/>
        </p:spPr>
        <p:txBody>
          <a:bodyPr wrap="square">
            <a:spAutoFit/>
          </a:bodyPr>
          <a:lstStyle/>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Who Receives Notifications and When</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The Submitter will receive a notification in the following situations:</a:t>
            </a:r>
          </a:p>
          <a:p>
            <a:pPr marL="2571384" lvl="2" indent="-742950" defTabSz="914217">
              <a:lnSpc>
                <a:spcPct val="130000"/>
              </a:lnSpc>
              <a:buFont typeface="+mj-lt"/>
              <a:buAutoNum type="arabicPeriod"/>
              <a:defRPr/>
            </a:pPr>
            <a:r>
              <a:rPr lang="en-US" sz="4000" dirty="0">
                <a:latin typeface="Inter" panose="02000503000000020004" pitchFamily="2" charset="0"/>
                <a:ea typeface="Inter" panose="02000503000000020004" pitchFamily="2" charset="0"/>
              </a:rPr>
              <a:t>When they submit a transaction (transaction receipt)</a:t>
            </a:r>
          </a:p>
          <a:p>
            <a:pPr marL="2571384" lvl="2" indent="-742950" defTabSz="914217">
              <a:lnSpc>
                <a:spcPct val="130000"/>
              </a:lnSpc>
              <a:buFont typeface="+mj-lt"/>
              <a:buAutoNum type="arabicPeriod"/>
              <a:defRPr/>
            </a:pPr>
            <a:r>
              <a:rPr lang="en-US" sz="4000" dirty="0">
                <a:latin typeface="Inter" panose="02000503000000020004" pitchFamily="2" charset="0"/>
                <a:ea typeface="Inter" panose="02000503000000020004" pitchFamily="2" charset="0"/>
              </a:rPr>
              <a:t>When the clerk accepts a transaction (with edits) or a transaction which is an original pleading in a case</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rPr>
              <a:t>The Authorizer of the transaction will also receive a notification for #2 No notification is sent when a clerk accepts a SUBF transaction without edits</a:t>
            </a:r>
          </a:p>
          <a:p>
            <a:pPr defTabSz="914217">
              <a:lnSpc>
                <a:spcPct val="130000"/>
              </a:lnSpc>
              <a:defRPr/>
            </a:pPr>
            <a:endParaRPr lang="en-US" sz="4000" dirty="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9360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754412-68B0-4B17-A9D9-0D31D557D4D2}"/>
              </a:ext>
            </a:extLst>
          </p:cNvPr>
          <p:cNvSpPr txBox="1"/>
          <p:nvPr/>
        </p:nvSpPr>
        <p:spPr>
          <a:xfrm>
            <a:off x="2740025" y="844451"/>
            <a:ext cx="21415951" cy="1169551"/>
          </a:xfrm>
          <a:prstGeom prst="rect">
            <a:avLst/>
          </a:prstGeom>
          <a:noFill/>
        </p:spPr>
        <p:txBody>
          <a:bodyPr wrap="square" rtlCol="0">
            <a:spAutoFit/>
          </a:bodyPr>
          <a:lstStyle/>
          <a:p>
            <a:r>
              <a:rPr lang="en-US" sz="7000" b="1" dirty="0">
                <a:solidFill>
                  <a:schemeClr val="bg1"/>
                </a:solidFill>
                <a:latin typeface="Inter ExtraBold" panose="02000503000000020004" pitchFamily="2" charset="0"/>
                <a:ea typeface="Inter ExtraBold" panose="02000503000000020004" pitchFamily="2" charset="0"/>
                <a:cs typeface="Segoe UI" panose="020B0502040204020203" pitchFamily="34" charset="0"/>
              </a:rPr>
              <a:t>Helpful Hints from the Court</a:t>
            </a:r>
            <a:endParaRPr lang="en-US" sz="7000" b="1" cap="all" dirty="0">
              <a:solidFill>
                <a:schemeClr val="bg1"/>
              </a:solidFill>
              <a:latin typeface="Inter ExtraBold" panose="02000503000000020004" pitchFamily="2" charset="0"/>
              <a:ea typeface="Inter ExtraBold" panose="02000503000000020004" pitchFamily="2" charset="0"/>
              <a:cs typeface="Segoe UI" panose="020B0502040204020203" pitchFamily="34" charset="0"/>
            </a:endParaRPr>
          </a:p>
        </p:txBody>
      </p:sp>
      <p:sp>
        <p:nvSpPr>
          <p:cNvPr id="3" name="Rectangle 2">
            <a:extLst>
              <a:ext uri="{FF2B5EF4-FFF2-40B4-BE49-F238E27FC236}">
                <a16:creationId xmlns:a16="http://schemas.microsoft.com/office/drawing/2014/main" id="{3EF355E7-07AF-2DD2-E125-C9212B8363C0}"/>
              </a:ext>
            </a:extLst>
          </p:cNvPr>
          <p:cNvSpPr/>
          <p:nvPr/>
        </p:nvSpPr>
        <p:spPr>
          <a:xfrm>
            <a:off x="21364218" y="197674"/>
            <a:ext cx="2886432" cy="338554"/>
          </a:xfrm>
          <a:prstGeom prst="rect">
            <a:avLst/>
          </a:prstGeom>
        </p:spPr>
        <p:txBody>
          <a:bodyPr wrap="none" anchor="t">
            <a:spAutoFit/>
          </a:bodyPr>
          <a:lstStyle/>
          <a:p>
            <a:pPr algn="r"/>
            <a:r>
              <a:rPr lang="en-US" sz="1600" dirty="0">
                <a:solidFill>
                  <a:schemeClr val="bg1"/>
                </a:solidFill>
                <a:latin typeface="Inter" panose="02000503000000020004" pitchFamily="2" charset="0"/>
                <a:ea typeface="Inter" panose="02000503000000020004" pitchFamily="2" charset="0"/>
                <a:cs typeface="Open Sans" pitchFamily="2" charset="0"/>
              </a:rPr>
              <a:t>Proprietary and Confidential</a:t>
            </a:r>
          </a:p>
        </p:txBody>
      </p:sp>
      <p:sp>
        <p:nvSpPr>
          <p:cNvPr id="4" name="TextBox 3">
            <a:extLst>
              <a:ext uri="{FF2B5EF4-FFF2-40B4-BE49-F238E27FC236}">
                <a16:creationId xmlns:a16="http://schemas.microsoft.com/office/drawing/2014/main" id="{AE2ACC20-5C0F-D0B6-9B30-0927C60647F2}"/>
              </a:ext>
            </a:extLst>
          </p:cNvPr>
          <p:cNvSpPr txBox="1"/>
          <p:nvPr/>
        </p:nvSpPr>
        <p:spPr>
          <a:xfrm>
            <a:off x="619919" y="3276600"/>
            <a:ext cx="23151306" cy="8817542"/>
          </a:xfrm>
          <a:prstGeom prst="rect">
            <a:avLst/>
          </a:prstGeom>
          <a:noFill/>
        </p:spPr>
        <p:txBody>
          <a:bodyPr wrap="square">
            <a:spAutoFit/>
          </a:bodyPr>
          <a:lstStyle/>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Non-Subscribing User Accounts</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If the someone initiates an update to case information and an attorney has not yet registered an FSX account, they will be added to the service list as a “non-subscribing user”</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This can cause some issues including the attorney won’t be able to find the case with their Attorney account, they can’t see the documents, or they might miss electronic service</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If you are experiencing any of these issues, please contact client support to ask if you have any “non-subscribing” accounts that need to be merged into your Attorney account</a:t>
            </a:r>
          </a:p>
          <a:p>
            <a:pPr marL="342900" indent="-342900" defTabSz="914217">
              <a:lnSpc>
                <a:spcPct val="130000"/>
              </a:lnSpc>
              <a:buFont typeface="Calibri" panose="020F0502020204030204" pitchFamily="34" charset="0"/>
              <a:buChar char="»"/>
              <a:defRPr/>
            </a:pPr>
            <a:endParaRPr lang="en-US" sz="4000" dirty="0">
              <a:latin typeface="Inter" panose="02000503000000020004" pitchFamily="2" charset="0"/>
              <a:ea typeface="Inter" panose="02000503000000020004" pitchFamily="2" charset="0"/>
              <a:cs typeface="Times New Roman" panose="02020603050405020304" pitchFamily="18" charset="0"/>
            </a:endParaRPr>
          </a:p>
          <a:p>
            <a:pPr marL="1257117" lvl="1" indent="-342900" defTabSz="914217">
              <a:lnSpc>
                <a:spcPct val="130000"/>
              </a:lnSpc>
              <a:buFont typeface="Calibri" panose="020F0502020204030204" pitchFamily="34" charset="0"/>
              <a:buChar char="»"/>
              <a:defRPr/>
            </a:pPr>
            <a:endParaRPr lang="en-US" sz="4000" dirty="0">
              <a:latin typeface="Inter" panose="02000503000000020004" pitchFamily="2" charset="0"/>
              <a:ea typeface="Inter" panose="02000503000000020004" pitchFamily="2" charset="0"/>
            </a:endParaRPr>
          </a:p>
          <a:p>
            <a:pPr marL="342900" indent="-342900" defTabSz="914217">
              <a:lnSpc>
                <a:spcPct val="130000"/>
              </a:lnSpc>
              <a:buFont typeface="Calibri" panose="020F0502020204030204" pitchFamily="34" charset="0"/>
              <a:buChar char="»"/>
              <a:defRPr/>
            </a:pPr>
            <a:endParaRPr lang="en-US" sz="4000" dirty="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7961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754412-68B0-4B17-A9D9-0D31D557D4D2}"/>
              </a:ext>
            </a:extLst>
          </p:cNvPr>
          <p:cNvSpPr txBox="1"/>
          <p:nvPr/>
        </p:nvSpPr>
        <p:spPr>
          <a:xfrm>
            <a:off x="2740025" y="844451"/>
            <a:ext cx="21415951" cy="1169551"/>
          </a:xfrm>
          <a:prstGeom prst="rect">
            <a:avLst/>
          </a:prstGeom>
          <a:noFill/>
        </p:spPr>
        <p:txBody>
          <a:bodyPr wrap="square" rtlCol="0">
            <a:spAutoFit/>
          </a:bodyPr>
          <a:lstStyle/>
          <a:p>
            <a:r>
              <a:rPr lang="en-US" sz="7000" b="1" dirty="0">
                <a:solidFill>
                  <a:schemeClr val="bg1"/>
                </a:solidFill>
                <a:latin typeface="Inter ExtraBold" panose="02000503000000020004" pitchFamily="2" charset="0"/>
                <a:ea typeface="Inter ExtraBold" panose="02000503000000020004" pitchFamily="2" charset="0"/>
                <a:cs typeface="Segoe UI" panose="020B0502040204020203" pitchFamily="34" charset="0"/>
              </a:rPr>
              <a:t>Helpful Hints from the Court</a:t>
            </a:r>
            <a:endParaRPr lang="en-US" sz="7000" b="1" cap="all" dirty="0">
              <a:solidFill>
                <a:schemeClr val="bg1"/>
              </a:solidFill>
              <a:latin typeface="Inter ExtraBold" panose="02000503000000020004" pitchFamily="2" charset="0"/>
              <a:ea typeface="Inter ExtraBold" panose="02000503000000020004" pitchFamily="2" charset="0"/>
              <a:cs typeface="Segoe UI" panose="020B0502040204020203" pitchFamily="34" charset="0"/>
            </a:endParaRPr>
          </a:p>
        </p:txBody>
      </p:sp>
      <p:sp>
        <p:nvSpPr>
          <p:cNvPr id="3" name="Rectangle 2">
            <a:extLst>
              <a:ext uri="{FF2B5EF4-FFF2-40B4-BE49-F238E27FC236}">
                <a16:creationId xmlns:a16="http://schemas.microsoft.com/office/drawing/2014/main" id="{3EF355E7-07AF-2DD2-E125-C9212B8363C0}"/>
              </a:ext>
            </a:extLst>
          </p:cNvPr>
          <p:cNvSpPr/>
          <p:nvPr/>
        </p:nvSpPr>
        <p:spPr>
          <a:xfrm>
            <a:off x="21364218" y="197674"/>
            <a:ext cx="2886432" cy="338554"/>
          </a:xfrm>
          <a:prstGeom prst="rect">
            <a:avLst/>
          </a:prstGeom>
        </p:spPr>
        <p:txBody>
          <a:bodyPr wrap="none" anchor="t">
            <a:spAutoFit/>
          </a:bodyPr>
          <a:lstStyle/>
          <a:p>
            <a:pPr algn="r"/>
            <a:r>
              <a:rPr lang="en-US" sz="1600" dirty="0">
                <a:solidFill>
                  <a:schemeClr val="bg1"/>
                </a:solidFill>
                <a:latin typeface="Inter" panose="02000503000000020004" pitchFamily="2" charset="0"/>
                <a:ea typeface="Inter" panose="02000503000000020004" pitchFamily="2" charset="0"/>
                <a:cs typeface="Open Sans" pitchFamily="2" charset="0"/>
              </a:rPr>
              <a:t>Proprietary and Confidential</a:t>
            </a:r>
          </a:p>
        </p:txBody>
      </p:sp>
      <p:sp>
        <p:nvSpPr>
          <p:cNvPr id="4" name="TextBox 3">
            <a:extLst>
              <a:ext uri="{FF2B5EF4-FFF2-40B4-BE49-F238E27FC236}">
                <a16:creationId xmlns:a16="http://schemas.microsoft.com/office/drawing/2014/main" id="{AE2ACC20-5C0F-D0B6-9B30-0927C60647F2}"/>
              </a:ext>
            </a:extLst>
          </p:cNvPr>
          <p:cNvSpPr txBox="1"/>
          <p:nvPr/>
        </p:nvSpPr>
        <p:spPr>
          <a:xfrm>
            <a:off x="619919" y="3276600"/>
            <a:ext cx="23151306" cy="4816447"/>
          </a:xfrm>
          <a:prstGeom prst="rect">
            <a:avLst/>
          </a:prstGeom>
          <a:noFill/>
        </p:spPr>
        <p:txBody>
          <a:bodyPr wrap="square">
            <a:spAutoFit/>
          </a:bodyPr>
          <a:lstStyle/>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OUT OF TOWN JUDGES AND SPECIAL MASTERS ON THE CASE may not have access to FSX or use it regularly if their main workflow is through different processes </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Proposed orders go direct to the Judge’s FSX accounts for review, not to the clerk  </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Continue to copy out of town judges the way you have been where ordered</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We recommend proactively sending a copy of proposed order to Special Masters or Judges on Limited Assignment cases</a:t>
            </a:r>
            <a:endParaRPr lang="en-US" sz="4000" dirty="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0228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754412-68B0-4B17-A9D9-0D31D557D4D2}"/>
              </a:ext>
            </a:extLst>
          </p:cNvPr>
          <p:cNvSpPr txBox="1"/>
          <p:nvPr/>
        </p:nvSpPr>
        <p:spPr>
          <a:xfrm>
            <a:off x="2740025" y="844451"/>
            <a:ext cx="21415951" cy="1169551"/>
          </a:xfrm>
          <a:prstGeom prst="rect">
            <a:avLst/>
          </a:prstGeom>
          <a:noFill/>
        </p:spPr>
        <p:txBody>
          <a:bodyPr wrap="square" rtlCol="0">
            <a:spAutoFit/>
          </a:bodyPr>
          <a:lstStyle/>
          <a:p>
            <a:r>
              <a:rPr lang="en-US" sz="7000" b="1" dirty="0">
                <a:solidFill>
                  <a:schemeClr val="bg1"/>
                </a:solidFill>
                <a:latin typeface="Inter ExtraBold" panose="02000503000000020004" pitchFamily="2" charset="0"/>
                <a:ea typeface="Inter ExtraBold" panose="02000503000000020004" pitchFamily="2" charset="0"/>
                <a:cs typeface="Segoe UI" panose="020B0502040204020203" pitchFamily="34" charset="0"/>
              </a:rPr>
              <a:t>Helpful Hints from the Court</a:t>
            </a:r>
            <a:endParaRPr lang="en-US" sz="7000" b="1" cap="all" dirty="0">
              <a:solidFill>
                <a:schemeClr val="bg1"/>
              </a:solidFill>
              <a:latin typeface="Inter ExtraBold" panose="02000503000000020004" pitchFamily="2" charset="0"/>
              <a:ea typeface="Inter ExtraBold" panose="02000503000000020004" pitchFamily="2" charset="0"/>
              <a:cs typeface="Segoe UI" panose="020B0502040204020203" pitchFamily="34" charset="0"/>
            </a:endParaRPr>
          </a:p>
        </p:txBody>
      </p:sp>
      <p:sp>
        <p:nvSpPr>
          <p:cNvPr id="3" name="Rectangle 2">
            <a:extLst>
              <a:ext uri="{FF2B5EF4-FFF2-40B4-BE49-F238E27FC236}">
                <a16:creationId xmlns:a16="http://schemas.microsoft.com/office/drawing/2014/main" id="{3EF355E7-07AF-2DD2-E125-C9212B8363C0}"/>
              </a:ext>
            </a:extLst>
          </p:cNvPr>
          <p:cNvSpPr/>
          <p:nvPr/>
        </p:nvSpPr>
        <p:spPr>
          <a:xfrm>
            <a:off x="21364218" y="197674"/>
            <a:ext cx="2886432" cy="338554"/>
          </a:xfrm>
          <a:prstGeom prst="rect">
            <a:avLst/>
          </a:prstGeom>
        </p:spPr>
        <p:txBody>
          <a:bodyPr wrap="none" anchor="t">
            <a:spAutoFit/>
          </a:bodyPr>
          <a:lstStyle/>
          <a:p>
            <a:pPr algn="r"/>
            <a:r>
              <a:rPr lang="en-US" sz="1600" dirty="0">
                <a:solidFill>
                  <a:schemeClr val="bg1"/>
                </a:solidFill>
                <a:latin typeface="Inter" panose="02000503000000020004" pitchFamily="2" charset="0"/>
                <a:ea typeface="Inter" panose="02000503000000020004" pitchFamily="2" charset="0"/>
                <a:cs typeface="Open Sans" pitchFamily="2" charset="0"/>
              </a:rPr>
              <a:t>Proprietary and Confidential</a:t>
            </a:r>
          </a:p>
        </p:txBody>
      </p:sp>
      <p:sp>
        <p:nvSpPr>
          <p:cNvPr id="4" name="TextBox 3">
            <a:extLst>
              <a:ext uri="{FF2B5EF4-FFF2-40B4-BE49-F238E27FC236}">
                <a16:creationId xmlns:a16="http://schemas.microsoft.com/office/drawing/2014/main" id="{AE2ACC20-5C0F-D0B6-9B30-0927C60647F2}"/>
              </a:ext>
            </a:extLst>
          </p:cNvPr>
          <p:cNvSpPr txBox="1"/>
          <p:nvPr/>
        </p:nvSpPr>
        <p:spPr>
          <a:xfrm>
            <a:off x="619919" y="3276600"/>
            <a:ext cx="23151306" cy="8817542"/>
          </a:xfrm>
          <a:prstGeom prst="rect">
            <a:avLst/>
          </a:prstGeom>
          <a:noFill/>
        </p:spPr>
        <p:txBody>
          <a:bodyPr wrap="square">
            <a:spAutoFit/>
          </a:bodyPr>
          <a:lstStyle/>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HOW IMMEDIATE FSX FILINGS BECOME AVAILABLE TO THE PUBLIC  (if they are not otherwise restricted):</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Your filing is immediately file stamped on its way to the Public Access Terminal</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 The date filed will reflect a weekend/holiday date </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All filings are processed into the record initially (or show on public terminal as pending filing)  </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All adjustments happen after initial processing. This impacts what could be available in public record/public terminal before an adjustment is made</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The Public Access Terminal will be updated daily with your public filings and will include pending items that the clerk hasn’t viewed</a:t>
            </a:r>
            <a:endParaRPr lang="en-US" sz="4000" dirty="0">
              <a:latin typeface="Inter" panose="02000503000000020004" pitchFamily="2" charset="0"/>
              <a:ea typeface="Inter" panose="02000503000000020004" pitchFamily="2" charset="0"/>
            </a:endParaRPr>
          </a:p>
          <a:p>
            <a:pPr marL="342900" indent="-342900" defTabSz="914217">
              <a:lnSpc>
                <a:spcPct val="130000"/>
              </a:lnSpc>
              <a:buFont typeface="Calibri" panose="020F0502020204030204" pitchFamily="34" charset="0"/>
              <a:buChar char="»"/>
              <a:defRPr/>
            </a:pPr>
            <a:endParaRPr lang="en-US" sz="4000" dirty="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07761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754412-68B0-4B17-A9D9-0D31D557D4D2}"/>
              </a:ext>
            </a:extLst>
          </p:cNvPr>
          <p:cNvSpPr txBox="1"/>
          <p:nvPr/>
        </p:nvSpPr>
        <p:spPr>
          <a:xfrm>
            <a:off x="2740025" y="844451"/>
            <a:ext cx="21415951" cy="1169551"/>
          </a:xfrm>
          <a:prstGeom prst="rect">
            <a:avLst/>
          </a:prstGeom>
          <a:noFill/>
        </p:spPr>
        <p:txBody>
          <a:bodyPr wrap="square" rtlCol="0">
            <a:spAutoFit/>
          </a:bodyPr>
          <a:lstStyle/>
          <a:p>
            <a:r>
              <a:rPr lang="en-US" sz="7000" b="1" dirty="0">
                <a:solidFill>
                  <a:schemeClr val="bg1"/>
                </a:solidFill>
                <a:latin typeface="Inter ExtraBold" panose="02000503000000020004" pitchFamily="2" charset="0"/>
                <a:ea typeface="Inter ExtraBold" panose="02000503000000020004" pitchFamily="2" charset="0"/>
                <a:cs typeface="Segoe UI" panose="020B0502040204020203" pitchFamily="34" charset="0"/>
              </a:rPr>
              <a:t>Helpful Hints from the Court</a:t>
            </a:r>
            <a:endParaRPr lang="en-US" sz="7000" b="1" cap="all" dirty="0">
              <a:solidFill>
                <a:schemeClr val="bg1"/>
              </a:solidFill>
              <a:latin typeface="Inter ExtraBold" panose="02000503000000020004" pitchFamily="2" charset="0"/>
              <a:ea typeface="Inter ExtraBold" panose="02000503000000020004" pitchFamily="2" charset="0"/>
              <a:cs typeface="Segoe UI" panose="020B0502040204020203" pitchFamily="34" charset="0"/>
            </a:endParaRPr>
          </a:p>
        </p:txBody>
      </p:sp>
      <p:sp>
        <p:nvSpPr>
          <p:cNvPr id="3" name="Rectangle 2">
            <a:extLst>
              <a:ext uri="{FF2B5EF4-FFF2-40B4-BE49-F238E27FC236}">
                <a16:creationId xmlns:a16="http://schemas.microsoft.com/office/drawing/2014/main" id="{3EF355E7-07AF-2DD2-E125-C9212B8363C0}"/>
              </a:ext>
            </a:extLst>
          </p:cNvPr>
          <p:cNvSpPr/>
          <p:nvPr/>
        </p:nvSpPr>
        <p:spPr>
          <a:xfrm>
            <a:off x="21364218" y="197674"/>
            <a:ext cx="2886432" cy="338554"/>
          </a:xfrm>
          <a:prstGeom prst="rect">
            <a:avLst/>
          </a:prstGeom>
        </p:spPr>
        <p:txBody>
          <a:bodyPr wrap="none" anchor="t">
            <a:spAutoFit/>
          </a:bodyPr>
          <a:lstStyle/>
          <a:p>
            <a:pPr algn="r"/>
            <a:r>
              <a:rPr lang="en-US" sz="1600" dirty="0">
                <a:solidFill>
                  <a:schemeClr val="bg1"/>
                </a:solidFill>
                <a:latin typeface="Inter" panose="02000503000000020004" pitchFamily="2" charset="0"/>
                <a:ea typeface="Inter" panose="02000503000000020004" pitchFamily="2" charset="0"/>
                <a:cs typeface="Open Sans" pitchFamily="2" charset="0"/>
              </a:rPr>
              <a:t>Proprietary and Confidential</a:t>
            </a:r>
          </a:p>
        </p:txBody>
      </p:sp>
      <p:sp>
        <p:nvSpPr>
          <p:cNvPr id="4" name="TextBox 3">
            <a:extLst>
              <a:ext uri="{FF2B5EF4-FFF2-40B4-BE49-F238E27FC236}">
                <a16:creationId xmlns:a16="http://schemas.microsoft.com/office/drawing/2014/main" id="{AE2ACC20-5C0F-D0B6-9B30-0927C60647F2}"/>
              </a:ext>
            </a:extLst>
          </p:cNvPr>
          <p:cNvSpPr txBox="1"/>
          <p:nvPr/>
        </p:nvSpPr>
        <p:spPr>
          <a:xfrm>
            <a:off x="628467" y="3276600"/>
            <a:ext cx="23151306" cy="6416885"/>
          </a:xfrm>
          <a:prstGeom prst="rect">
            <a:avLst/>
          </a:prstGeom>
          <a:noFill/>
        </p:spPr>
        <p:txBody>
          <a:bodyPr wrap="square">
            <a:spAutoFit/>
          </a:bodyPr>
          <a:lstStyle/>
          <a:p>
            <a:pPr marL="342900"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FSX VIEW OF DOCUMENTS IS NOT THE OFFICIAL CASE RECORD. Full Court Enterprise is the official case record relied upon by the judge, the public, and the clerk for appeals, records requests, document certification, etc.</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Access to documents thru FSX view is helpful, but not official</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Not all FCE corrections will translate to FSX currently</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Dates in FSX are date of last processing/upload, not date of file stamp</a:t>
            </a:r>
          </a:p>
          <a:p>
            <a:pPr marL="1257117" lvl="1" indent="-342900" defTabSz="914217">
              <a:lnSpc>
                <a:spcPct val="130000"/>
              </a:lnSpc>
              <a:buFont typeface="Calibri" panose="020F0502020204030204" pitchFamily="34" charset="0"/>
              <a:buChar char="»"/>
              <a:defRPr/>
            </a:pPr>
            <a:r>
              <a:rPr lang="en-US" sz="4000" dirty="0">
                <a:latin typeface="Inter" panose="02000503000000020004" pitchFamily="2" charset="0"/>
                <a:ea typeface="Inter" panose="02000503000000020004" pitchFamily="2" charset="0"/>
                <a:cs typeface="Times New Roman" panose="02020603050405020304" pitchFamily="18" charset="0"/>
              </a:rPr>
              <a:t>You must open document to see official FILE DATE</a:t>
            </a:r>
          </a:p>
          <a:p>
            <a:pPr marL="342900" indent="-342900" defTabSz="914217">
              <a:lnSpc>
                <a:spcPct val="130000"/>
              </a:lnSpc>
              <a:buFont typeface="Calibri" panose="020F0502020204030204" pitchFamily="34" charset="0"/>
              <a:buChar char="»"/>
              <a:defRPr/>
            </a:pPr>
            <a:endParaRPr lang="en-US" sz="4000" dirty="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2139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EF08D7-69C9-034D-8CF1-994C0BB8AA2C}"/>
              </a:ext>
            </a:extLst>
          </p:cNvPr>
          <p:cNvSpPr/>
          <p:nvPr/>
        </p:nvSpPr>
        <p:spPr>
          <a:xfrm>
            <a:off x="0" y="11541447"/>
            <a:ext cx="24377650" cy="217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pic>
        <p:nvPicPr>
          <p:cNvPr id="26" name="Picture Placeholder 3" descr="A person sitting at a table using a computer&#10;&#10;Description automatically generated">
            <a:extLst>
              <a:ext uri="{FF2B5EF4-FFF2-40B4-BE49-F238E27FC236}">
                <a16:creationId xmlns:a16="http://schemas.microsoft.com/office/drawing/2014/main" id="{37951516-5D34-C742-AB96-DE83FF74E876}"/>
              </a:ext>
            </a:extLst>
          </p:cNvPr>
          <p:cNvPicPr>
            <a:picLocks noChangeAspect="1"/>
          </p:cNvPicPr>
          <p:nvPr/>
        </p:nvPicPr>
        <p:blipFill>
          <a:blip r:embed="rId3" cstate="email">
            <a:alphaModFix amt="85000"/>
            <a:extLst>
              <a:ext uri="{28A0092B-C50C-407E-A947-70E740481C1C}">
                <a14:useLocalDpi xmlns:a14="http://schemas.microsoft.com/office/drawing/2010/main" val="0"/>
              </a:ext>
            </a:extLst>
          </a:blip>
          <a:srcRect t="7537" b="7537"/>
          <a:stretch>
            <a:fillRect/>
          </a:stretch>
        </p:blipFill>
        <p:spPr>
          <a:xfrm>
            <a:off x="1" y="1786"/>
            <a:ext cx="24377651" cy="13716000"/>
          </a:xfrm>
          <a:prstGeom prst="rect">
            <a:avLst/>
          </a:prstGeom>
          <a:noFill/>
        </p:spPr>
      </p:pic>
      <p:sp>
        <p:nvSpPr>
          <p:cNvPr id="6" name="TextBox 5">
            <a:extLst>
              <a:ext uri="{FF2B5EF4-FFF2-40B4-BE49-F238E27FC236}">
                <a16:creationId xmlns:a16="http://schemas.microsoft.com/office/drawing/2014/main" id="{4D77FB6C-491F-41CB-86B4-897A73C2A2BA}"/>
              </a:ext>
            </a:extLst>
          </p:cNvPr>
          <p:cNvSpPr txBox="1"/>
          <p:nvPr/>
        </p:nvSpPr>
        <p:spPr>
          <a:xfrm>
            <a:off x="6349" y="9735482"/>
            <a:ext cx="24364953" cy="2461764"/>
          </a:xfrm>
          <a:prstGeom prst="rect">
            <a:avLst/>
          </a:prstGeom>
          <a:noFill/>
        </p:spPr>
        <p:txBody>
          <a:bodyPr wrap="square" rtlCol="0">
            <a:spAutoFit/>
          </a:bodyPr>
          <a:lstStyle/>
          <a:p>
            <a:pPr lvl="2">
              <a:spcAft>
                <a:spcPts val="1200"/>
              </a:spcAft>
            </a:pPr>
            <a:endParaRPr lang="en-US" sz="5599" spc="1200" dirty="0">
              <a:solidFill>
                <a:srgbClr val="535353"/>
              </a:solidFill>
              <a:latin typeface="Inter" panose="02000503000000020004" pitchFamily="2" charset="0"/>
              <a:ea typeface="Inter" panose="02000503000000020004" pitchFamily="2" charset="0"/>
              <a:cs typeface="Segoe UI" panose="020B0502040204020203" pitchFamily="34" charset="0"/>
            </a:endParaRPr>
          </a:p>
          <a:p>
            <a:pPr lvl="2"/>
            <a:r>
              <a:rPr lang="en-US" sz="8798" b="1" dirty="0">
                <a:latin typeface="Inter ExtraBold" panose="02000503000000020004" pitchFamily="2" charset="0"/>
                <a:ea typeface="Inter ExtraBold" panose="02000503000000020004" pitchFamily="2" charset="0"/>
                <a:cs typeface="Segoe UI" panose="020B0502040204020203" pitchFamily="34" charset="0"/>
              </a:rPr>
              <a:t>eFiling &amp; eService Processes</a:t>
            </a:r>
          </a:p>
        </p:txBody>
      </p:sp>
    </p:spTree>
    <p:extLst>
      <p:ext uri="{BB962C8B-B14F-4D97-AF65-F5344CB8AC3E}">
        <p14:creationId xmlns:p14="http://schemas.microsoft.com/office/powerpoint/2010/main" val="2703461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92F9769-C304-A0BE-5475-648A5270B8B0}"/>
              </a:ext>
            </a:extLst>
          </p:cNvPr>
          <p:cNvSpPr txBox="1"/>
          <p:nvPr/>
        </p:nvSpPr>
        <p:spPr>
          <a:xfrm>
            <a:off x="2740025" y="843558"/>
            <a:ext cx="21415951" cy="1446230"/>
          </a:xfrm>
          <a:prstGeom prst="rect">
            <a:avLst/>
          </a:prstGeom>
          <a:noFill/>
        </p:spPr>
        <p:txBody>
          <a:bodyPr wrap="square" rtlCol="0">
            <a:spAutoFit/>
          </a:bodyPr>
          <a:lstStyle/>
          <a:p>
            <a:r>
              <a:rPr lang="en-US" sz="8798" b="1" dirty="0">
                <a:solidFill>
                  <a:srgbClr val="535353"/>
                </a:solidFill>
                <a:latin typeface="Inter ExtraBold" panose="02000503000000020004" pitchFamily="2" charset="0"/>
                <a:ea typeface="Inter ExtraBold" panose="02000503000000020004" pitchFamily="2" charset="0"/>
                <a:cs typeface="Segoe UI" panose="020B0502040204020203" pitchFamily="34" charset="0"/>
              </a:rPr>
              <a:t>Process Overview</a:t>
            </a:r>
            <a:endParaRPr lang="en-US" sz="3199" b="1" dirty="0">
              <a:solidFill>
                <a:srgbClr val="535353"/>
              </a:solidFill>
              <a:latin typeface="Inter ExtraBold" panose="02000503000000020004" pitchFamily="2" charset="0"/>
              <a:ea typeface="Inter ExtraBold" panose="02000503000000020004" pitchFamily="2" charset="0"/>
              <a:cs typeface="Segoe UI" panose="020B0502040204020203" pitchFamily="34" charset="0"/>
            </a:endParaRPr>
          </a:p>
        </p:txBody>
      </p:sp>
      <p:sp>
        <p:nvSpPr>
          <p:cNvPr id="16" name="Rectangle 15">
            <a:extLst>
              <a:ext uri="{FF2B5EF4-FFF2-40B4-BE49-F238E27FC236}">
                <a16:creationId xmlns:a16="http://schemas.microsoft.com/office/drawing/2014/main" id="{779D02DE-84D1-E883-02F8-E88D4D6A77DC}"/>
              </a:ext>
            </a:extLst>
          </p:cNvPr>
          <p:cNvSpPr/>
          <p:nvPr/>
        </p:nvSpPr>
        <p:spPr>
          <a:xfrm>
            <a:off x="21364218" y="197674"/>
            <a:ext cx="2886432" cy="338554"/>
          </a:xfrm>
          <a:prstGeom prst="rect">
            <a:avLst/>
          </a:prstGeom>
        </p:spPr>
        <p:txBody>
          <a:bodyPr wrap="none" anchor="t">
            <a:spAutoFit/>
          </a:bodyPr>
          <a:lstStyle/>
          <a:p>
            <a:pPr algn="r"/>
            <a:r>
              <a:rPr lang="en-US" sz="1600" dirty="0">
                <a:solidFill>
                  <a:srgbClr val="535353"/>
                </a:solidFill>
                <a:latin typeface="Inter" panose="02000503000000020004" pitchFamily="2" charset="0"/>
                <a:ea typeface="Inter" panose="02000503000000020004" pitchFamily="2" charset="0"/>
                <a:cs typeface="Open Sans" pitchFamily="2" charset="0"/>
              </a:rPr>
              <a:t>Proprietary and Confidential</a:t>
            </a:r>
          </a:p>
        </p:txBody>
      </p:sp>
      <p:pic>
        <p:nvPicPr>
          <p:cNvPr id="3" name="Picture 2" descr="Graphical user interface, diagram&#10;&#10;Description automatically generated">
            <a:extLst>
              <a:ext uri="{FF2B5EF4-FFF2-40B4-BE49-F238E27FC236}">
                <a16:creationId xmlns:a16="http://schemas.microsoft.com/office/drawing/2014/main" id="{873AEA33-1EC1-EBCC-A00C-CDD1652EEAC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27798" y="4074622"/>
            <a:ext cx="21522053" cy="8077200"/>
          </a:xfrm>
          <a:prstGeom prst="rect">
            <a:avLst/>
          </a:prstGeom>
        </p:spPr>
      </p:pic>
    </p:spTree>
    <p:extLst>
      <p:ext uri="{BB962C8B-B14F-4D97-AF65-F5344CB8AC3E}">
        <p14:creationId xmlns:p14="http://schemas.microsoft.com/office/powerpoint/2010/main" val="2036840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EF08D7-69C9-034D-8CF1-994C0BB8AA2C}"/>
              </a:ext>
            </a:extLst>
          </p:cNvPr>
          <p:cNvSpPr/>
          <p:nvPr/>
        </p:nvSpPr>
        <p:spPr>
          <a:xfrm>
            <a:off x="0" y="11541447"/>
            <a:ext cx="24377650" cy="217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pic>
        <p:nvPicPr>
          <p:cNvPr id="26" name="Picture Placeholder 3" descr="A person sitting at a table using a computer&#10;&#10;Description automatically generated">
            <a:extLst>
              <a:ext uri="{FF2B5EF4-FFF2-40B4-BE49-F238E27FC236}">
                <a16:creationId xmlns:a16="http://schemas.microsoft.com/office/drawing/2014/main" id="{37951516-5D34-C742-AB96-DE83FF74E876}"/>
              </a:ext>
            </a:extLst>
          </p:cNvPr>
          <p:cNvPicPr>
            <a:picLocks noChangeAspect="1"/>
          </p:cNvPicPr>
          <p:nvPr/>
        </p:nvPicPr>
        <p:blipFill>
          <a:blip r:embed="rId3" cstate="email">
            <a:alphaModFix amt="85000"/>
            <a:extLst>
              <a:ext uri="{28A0092B-C50C-407E-A947-70E740481C1C}">
                <a14:useLocalDpi xmlns:a14="http://schemas.microsoft.com/office/drawing/2010/main" val="0"/>
              </a:ext>
            </a:extLst>
          </a:blip>
          <a:srcRect t="7537" b="7537"/>
          <a:stretch>
            <a:fillRect/>
          </a:stretch>
        </p:blipFill>
        <p:spPr>
          <a:xfrm>
            <a:off x="1" y="1786"/>
            <a:ext cx="24377651" cy="13716000"/>
          </a:xfrm>
          <a:prstGeom prst="rect">
            <a:avLst/>
          </a:prstGeom>
          <a:noFill/>
        </p:spPr>
      </p:pic>
      <p:sp>
        <p:nvSpPr>
          <p:cNvPr id="6" name="TextBox 5">
            <a:extLst>
              <a:ext uri="{FF2B5EF4-FFF2-40B4-BE49-F238E27FC236}">
                <a16:creationId xmlns:a16="http://schemas.microsoft.com/office/drawing/2014/main" id="{4D77FB6C-491F-41CB-86B4-897A73C2A2BA}"/>
              </a:ext>
            </a:extLst>
          </p:cNvPr>
          <p:cNvSpPr txBox="1"/>
          <p:nvPr/>
        </p:nvSpPr>
        <p:spPr>
          <a:xfrm>
            <a:off x="6349" y="9735482"/>
            <a:ext cx="24364953" cy="2461764"/>
          </a:xfrm>
          <a:prstGeom prst="rect">
            <a:avLst/>
          </a:prstGeom>
          <a:noFill/>
        </p:spPr>
        <p:txBody>
          <a:bodyPr wrap="square" rtlCol="0">
            <a:spAutoFit/>
          </a:bodyPr>
          <a:lstStyle/>
          <a:p>
            <a:pPr lvl="2">
              <a:spcAft>
                <a:spcPts val="1200"/>
              </a:spcAft>
            </a:pPr>
            <a:endParaRPr lang="en-US" sz="5599" spc="1200" dirty="0">
              <a:solidFill>
                <a:srgbClr val="535353"/>
              </a:solidFill>
              <a:latin typeface="Inter" panose="02000503000000020004" pitchFamily="2" charset="0"/>
              <a:ea typeface="Inter" panose="02000503000000020004" pitchFamily="2" charset="0"/>
              <a:cs typeface="Segoe UI" panose="020B0502040204020203" pitchFamily="34" charset="0"/>
            </a:endParaRPr>
          </a:p>
          <a:p>
            <a:pPr lvl="2"/>
            <a:r>
              <a:rPr lang="en-US" sz="8798" b="1" dirty="0">
                <a:latin typeface="Inter ExtraBold" panose="02000503000000020004" pitchFamily="2" charset="0"/>
                <a:ea typeface="Inter ExtraBold" panose="02000503000000020004" pitchFamily="2" charset="0"/>
                <a:cs typeface="Segoe UI" panose="020B0502040204020203" pitchFamily="34" charset="0"/>
              </a:rPr>
              <a:t>Live Demonstration</a:t>
            </a:r>
          </a:p>
        </p:txBody>
      </p:sp>
    </p:spTree>
    <p:extLst>
      <p:ext uri="{BB962C8B-B14F-4D97-AF65-F5344CB8AC3E}">
        <p14:creationId xmlns:p14="http://schemas.microsoft.com/office/powerpoint/2010/main" val="437383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336A91F-07A5-5B9E-B364-CABFE43661A0}"/>
              </a:ext>
            </a:extLst>
          </p:cNvPr>
          <p:cNvSpPr>
            <a:spLocks/>
          </p:cNvSpPr>
          <p:nvPr/>
        </p:nvSpPr>
        <p:spPr bwMode="auto">
          <a:xfrm>
            <a:off x="7494048" y="785051"/>
            <a:ext cx="93793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defTabSz="914217">
              <a:defRPr/>
            </a:pPr>
            <a:r>
              <a:rPr lang="en-US" sz="7000" b="1" dirty="0">
                <a:solidFill>
                  <a:srgbClr val="0072CD"/>
                </a:solidFill>
                <a:latin typeface="Inter" panose="02000503000000020004" pitchFamily="2" charset="0"/>
                <a:ea typeface="Inter" panose="02000503000000020004" pitchFamily="2" charset="0"/>
                <a:cs typeface="ＭＳ Ｐゴシック" charset="0"/>
                <a:sym typeface="Bebas Neue" charset="0"/>
              </a:rPr>
              <a:t>For Assistance</a:t>
            </a:r>
          </a:p>
        </p:txBody>
      </p:sp>
      <p:sp>
        <p:nvSpPr>
          <p:cNvPr id="7" name="Rectangle 6">
            <a:extLst>
              <a:ext uri="{FF2B5EF4-FFF2-40B4-BE49-F238E27FC236}">
                <a16:creationId xmlns:a16="http://schemas.microsoft.com/office/drawing/2014/main" id="{3E40AC16-ACEC-EE69-039B-02DAD8CA82CB}"/>
              </a:ext>
            </a:extLst>
          </p:cNvPr>
          <p:cNvSpPr/>
          <p:nvPr/>
        </p:nvSpPr>
        <p:spPr>
          <a:xfrm>
            <a:off x="2414057" y="6743955"/>
            <a:ext cx="19528368" cy="5826870"/>
          </a:xfrm>
          <a:prstGeom prst="rect">
            <a:avLst/>
          </a:prstGeom>
          <a:solidFill>
            <a:srgbClr val="007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0744FA76-3189-1DB2-AE2C-8D97DA7ABC10}"/>
              </a:ext>
            </a:extLst>
          </p:cNvPr>
          <p:cNvGrpSpPr/>
          <p:nvPr/>
        </p:nvGrpSpPr>
        <p:grpSpPr>
          <a:xfrm>
            <a:off x="2414057" y="2291644"/>
            <a:ext cx="19528368" cy="2088841"/>
            <a:chOff x="98907" y="1586225"/>
            <a:chExt cx="8845228" cy="1071282"/>
          </a:xfrm>
        </p:grpSpPr>
        <p:sp>
          <p:nvSpPr>
            <p:cNvPr id="9" name="Rectangle 8">
              <a:extLst>
                <a:ext uri="{FF2B5EF4-FFF2-40B4-BE49-F238E27FC236}">
                  <a16:creationId xmlns:a16="http://schemas.microsoft.com/office/drawing/2014/main" id="{8A2FF827-3EAA-F943-03C5-D91B1B74F3CD}"/>
                </a:ext>
              </a:extLst>
            </p:cNvPr>
            <p:cNvSpPr/>
            <p:nvPr/>
          </p:nvSpPr>
          <p:spPr>
            <a:xfrm>
              <a:off x="98907" y="1586225"/>
              <a:ext cx="4459526" cy="1071282"/>
            </a:xfrm>
            <a:prstGeom prst="rect">
              <a:avLst/>
            </a:prstGeom>
          </p:spPr>
          <p:txBody>
            <a:bodyPr wrap="square">
              <a:spAutoFit/>
            </a:bodyPr>
            <a:lstStyle/>
            <a:p>
              <a:pPr algn="ctr">
                <a:lnSpc>
                  <a:spcPct val="150000"/>
                </a:lnSpc>
              </a:pPr>
              <a:r>
                <a:rPr lang="en-US" sz="3000" b="1" dirty="0">
                  <a:latin typeface="Inter" panose="02000503000000020004" pitchFamily="2" charset="0"/>
                  <a:ea typeface="Inter" panose="02000503000000020004" pitchFamily="2" charset="0"/>
                  <a:cs typeface="Arial" panose="020B0604020202020204" pitchFamily="34" charset="0"/>
                </a:rPr>
                <a:t>Client Support:</a:t>
              </a:r>
              <a:br>
                <a:rPr lang="en-US" sz="3000" dirty="0">
                  <a:latin typeface="Inter" panose="02000503000000020004" pitchFamily="2" charset="0"/>
                  <a:ea typeface="Inter" panose="02000503000000020004" pitchFamily="2" charset="0"/>
                  <a:cs typeface="Arial" panose="020B0604020202020204" pitchFamily="34" charset="0"/>
                </a:rPr>
              </a:br>
              <a:r>
                <a:rPr lang="en-US" sz="3000" dirty="0">
                  <a:latin typeface="Inter" panose="02000503000000020004" pitchFamily="2" charset="0"/>
                  <a:ea typeface="Inter" panose="02000503000000020004" pitchFamily="2" charset="0"/>
                  <a:cs typeface="Arial" panose="020B0604020202020204" pitchFamily="34" charset="0"/>
                  <a:hlinkClick r:id="rId3"/>
                </a:rPr>
                <a:t>support@fileandservexpress.com</a:t>
              </a:r>
              <a:endParaRPr lang="en-US" sz="3000" dirty="0">
                <a:latin typeface="Inter" panose="02000503000000020004" pitchFamily="2" charset="0"/>
                <a:ea typeface="Inter" panose="02000503000000020004" pitchFamily="2" charset="0"/>
                <a:cs typeface="Arial" panose="020B0604020202020204" pitchFamily="34" charset="0"/>
              </a:endParaRPr>
            </a:p>
            <a:p>
              <a:pPr algn="ctr">
                <a:lnSpc>
                  <a:spcPct val="150000"/>
                </a:lnSpc>
              </a:pPr>
              <a:r>
                <a:rPr lang="en-US" sz="3000" dirty="0">
                  <a:latin typeface="Inter" panose="02000503000000020004" pitchFamily="2" charset="0"/>
                  <a:ea typeface="Inter" panose="02000503000000020004" pitchFamily="2" charset="0"/>
                  <a:cs typeface="Arial" panose="020B0604020202020204" pitchFamily="34" charset="0"/>
                </a:rPr>
                <a:t>888.529.7587</a:t>
              </a:r>
            </a:p>
          </p:txBody>
        </p:sp>
        <p:sp>
          <p:nvSpPr>
            <p:cNvPr id="10" name="Rectangle 9">
              <a:extLst>
                <a:ext uri="{FF2B5EF4-FFF2-40B4-BE49-F238E27FC236}">
                  <a16:creationId xmlns:a16="http://schemas.microsoft.com/office/drawing/2014/main" id="{E019C570-2BEF-303F-5FE4-A7E85DB748F8}"/>
                </a:ext>
              </a:extLst>
            </p:cNvPr>
            <p:cNvSpPr/>
            <p:nvPr/>
          </p:nvSpPr>
          <p:spPr>
            <a:xfrm>
              <a:off x="3974087" y="1586225"/>
              <a:ext cx="4970048" cy="716128"/>
            </a:xfrm>
            <a:prstGeom prst="rect">
              <a:avLst/>
            </a:prstGeom>
          </p:spPr>
          <p:txBody>
            <a:bodyPr wrap="square">
              <a:spAutoFit/>
            </a:bodyPr>
            <a:lstStyle/>
            <a:p>
              <a:pPr algn="ctr" defTabSz="1828434" fontAlgn="auto">
                <a:lnSpc>
                  <a:spcPct val="150000"/>
                </a:lnSpc>
                <a:spcBef>
                  <a:spcPts val="0"/>
                </a:spcBef>
                <a:spcAft>
                  <a:spcPts val="0"/>
                </a:spcAft>
                <a:defRPr/>
              </a:pPr>
              <a:r>
                <a:rPr lang="en-US" sz="3000" b="1" dirty="0">
                  <a:latin typeface="Inter" panose="02000503000000020004" pitchFamily="2" charset="0"/>
                  <a:ea typeface="Inter" panose="02000503000000020004" pitchFamily="2" charset="0"/>
                  <a:cs typeface="Arial" panose="020B0604020202020204" pitchFamily="34" charset="0"/>
                </a:rPr>
                <a:t>Resources Page:</a:t>
              </a:r>
              <a:br>
                <a:rPr lang="en-US" sz="3000" dirty="0">
                  <a:latin typeface="Inter" panose="02000503000000020004" pitchFamily="2" charset="0"/>
                  <a:ea typeface="Inter" panose="02000503000000020004" pitchFamily="2" charset="0"/>
                  <a:cs typeface="Arial" panose="020B0604020202020204" pitchFamily="34" charset="0"/>
                </a:rPr>
              </a:br>
              <a:r>
                <a:rPr lang="en-US" sz="3000" dirty="0">
                  <a:solidFill>
                    <a:schemeClr val="tx1">
                      <a:lumMod val="50000"/>
                    </a:schemeClr>
                  </a:solidFill>
                  <a:latin typeface="Inter" panose="02000503000000020004" pitchFamily="2" charset="0"/>
                  <a:ea typeface="Inter" panose="02000503000000020004" pitchFamily="2" charset="0"/>
                  <a:cs typeface="Arial" panose="020B0604020202020204" pitchFamily="34" charset="0"/>
                  <a:hlinkClick r:id="rId4"/>
                </a:rPr>
                <a:t>https://www.fileandservexpress.com/wyoming-resources/</a:t>
              </a:r>
              <a:endParaRPr lang="en-US" sz="3000" dirty="0">
                <a:latin typeface="Inter" panose="02000503000000020004" pitchFamily="2" charset="0"/>
                <a:ea typeface="Inter" panose="02000503000000020004" pitchFamily="2" charset="0"/>
                <a:cs typeface="Arial" panose="020B0604020202020204" pitchFamily="34" charset="0"/>
              </a:endParaRPr>
            </a:p>
          </p:txBody>
        </p:sp>
      </p:grpSp>
      <p:grpSp>
        <p:nvGrpSpPr>
          <p:cNvPr id="11" name="Group 10">
            <a:extLst>
              <a:ext uri="{FF2B5EF4-FFF2-40B4-BE49-F238E27FC236}">
                <a16:creationId xmlns:a16="http://schemas.microsoft.com/office/drawing/2014/main" id="{2FE64A8D-FDC9-B794-F13B-9AD61F083626}"/>
              </a:ext>
            </a:extLst>
          </p:cNvPr>
          <p:cNvGrpSpPr/>
          <p:nvPr/>
        </p:nvGrpSpPr>
        <p:grpSpPr>
          <a:xfrm>
            <a:off x="4196966" y="3580593"/>
            <a:ext cx="16588813" cy="9449607"/>
            <a:chOff x="841454" y="2247275"/>
            <a:chExt cx="7767577" cy="4846320"/>
          </a:xfrm>
        </p:grpSpPr>
        <p:grpSp>
          <p:nvGrpSpPr>
            <p:cNvPr id="12" name="Group 11">
              <a:extLst>
                <a:ext uri="{FF2B5EF4-FFF2-40B4-BE49-F238E27FC236}">
                  <a16:creationId xmlns:a16="http://schemas.microsoft.com/office/drawing/2014/main" id="{0F88F6F9-F0C1-3DEE-8777-8A3A155B8714}"/>
                </a:ext>
              </a:extLst>
            </p:cNvPr>
            <p:cNvGrpSpPr/>
            <p:nvPr/>
          </p:nvGrpSpPr>
          <p:grpSpPr>
            <a:xfrm>
              <a:off x="841454" y="2247275"/>
              <a:ext cx="7767577" cy="4846320"/>
              <a:chOff x="719534" y="2098766"/>
              <a:chExt cx="7767577" cy="4846320"/>
            </a:xfrm>
          </p:grpSpPr>
          <p:pic>
            <p:nvPicPr>
              <p:cNvPr id="14" name="Рисунок 2">
                <a:extLst>
                  <a:ext uri="{FF2B5EF4-FFF2-40B4-BE49-F238E27FC236}">
                    <a16:creationId xmlns:a16="http://schemas.microsoft.com/office/drawing/2014/main" id="{9F621505-F690-FAB1-BA0A-64FB3E833E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9534" y="2098766"/>
                <a:ext cx="7767577" cy="4846320"/>
              </a:xfrm>
              <a:prstGeom prst="rect">
                <a:avLst/>
              </a:prstGeom>
            </p:spPr>
          </p:pic>
          <p:pic>
            <p:nvPicPr>
              <p:cNvPr id="15" name="Picture 14">
                <a:extLst>
                  <a:ext uri="{FF2B5EF4-FFF2-40B4-BE49-F238E27FC236}">
                    <a16:creationId xmlns:a16="http://schemas.microsoft.com/office/drawing/2014/main" id="{19B06968-1CB7-AE45-2AAC-1C8A88DAD00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4638" b="-2560"/>
              <a:stretch/>
            </p:blipFill>
            <p:spPr>
              <a:xfrm>
                <a:off x="2266114" y="2807744"/>
                <a:ext cx="4554047" cy="2493883"/>
              </a:xfrm>
              <a:prstGeom prst="rect">
                <a:avLst/>
              </a:prstGeom>
              <a:solidFill>
                <a:schemeClr val="bg1"/>
              </a:solidFill>
            </p:spPr>
          </p:pic>
        </p:grpSp>
        <p:pic>
          <p:nvPicPr>
            <p:cNvPr id="13" name="Picture 12">
              <a:extLst>
                <a:ext uri="{FF2B5EF4-FFF2-40B4-BE49-F238E27FC236}">
                  <a16:creationId xmlns:a16="http://schemas.microsoft.com/office/drawing/2014/main" id="{79441802-41D2-0537-2448-F4B1B3C436E3}"/>
                </a:ext>
              </a:extLst>
            </p:cNvPr>
            <p:cNvPicPr>
              <a:picLocks noChangeAspect="1"/>
            </p:cNvPicPr>
            <p:nvPr/>
          </p:nvPicPr>
          <p:blipFill>
            <a:blip r:embed="rId7"/>
            <a:stretch>
              <a:fillRect/>
            </a:stretch>
          </p:blipFill>
          <p:spPr>
            <a:xfrm>
              <a:off x="2500104" y="3082166"/>
              <a:ext cx="4441977" cy="2128936"/>
            </a:xfrm>
            <a:prstGeom prst="rect">
              <a:avLst/>
            </a:prstGeom>
          </p:spPr>
        </p:pic>
      </p:grpSp>
    </p:spTree>
    <p:extLst>
      <p:ext uri="{BB962C8B-B14F-4D97-AF65-F5344CB8AC3E}">
        <p14:creationId xmlns:p14="http://schemas.microsoft.com/office/powerpoint/2010/main" val="178399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DFE9EF-4295-40C5-CAB3-73FDE8FF1BB1}"/>
              </a:ext>
            </a:extLst>
          </p:cNvPr>
          <p:cNvSpPr/>
          <p:nvPr/>
        </p:nvSpPr>
        <p:spPr>
          <a:xfrm>
            <a:off x="3121025" y="6593771"/>
            <a:ext cx="3276600" cy="1015663"/>
          </a:xfrm>
          <a:prstGeom prst="rect">
            <a:avLst/>
          </a:prstGeom>
          <a:noFill/>
          <a:ln w="38100">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2" name="Table 1">
            <a:extLst>
              <a:ext uri="{FF2B5EF4-FFF2-40B4-BE49-F238E27FC236}">
                <a16:creationId xmlns:a16="http://schemas.microsoft.com/office/drawing/2014/main" id="{533590B6-9B34-D4B6-FCEC-95348D632D91}"/>
              </a:ext>
            </a:extLst>
          </p:cNvPr>
          <p:cNvGraphicFramePr>
            <a:graphicFrameLocks noGrp="1"/>
          </p:cNvGraphicFramePr>
          <p:nvPr>
            <p:extLst>
              <p:ext uri="{D42A27DB-BD31-4B8C-83A1-F6EECF244321}">
                <p14:modId xmlns:p14="http://schemas.microsoft.com/office/powerpoint/2010/main" val="3130444390"/>
              </p:ext>
            </p:extLst>
          </p:nvPr>
        </p:nvGraphicFramePr>
        <p:xfrm>
          <a:off x="10588625" y="2105891"/>
          <a:ext cx="12649200" cy="11007086"/>
        </p:xfrm>
        <a:graphic>
          <a:graphicData uri="http://schemas.openxmlformats.org/drawingml/2006/table">
            <a:tbl>
              <a:tblPr firstRow="1" bandRow="1">
                <a:tableStyleId>{C083E6E3-FA7D-4D7B-A595-EF9225AFEA82}</a:tableStyleId>
              </a:tblPr>
              <a:tblGrid>
                <a:gridCol w="11595100">
                  <a:extLst>
                    <a:ext uri="{9D8B030D-6E8A-4147-A177-3AD203B41FA5}">
                      <a16:colId xmlns:a16="http://schemas.microsoft.com/office/drawing/2014/main" val="712894741"/>
                    </a:ext>
                  </a:extLst>
                </a:gridCol>
                <a:gridCol w="1054100">
                  <a:extLst>
                    <a:ext uri="{9D8B030D-6E8A-4147-A177-3AD203B41FA5}">
                      <a16:colId xmlns:a16="http://schemas.microsoft.com/office/drawing/2014/main" val="2402489372"/>
                    </a:ext>
                  </a:extLst>
                </a:gridCol>
              </a:tblGrid>
              <a:tr h="901619">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000" dirty="0">
                          <a:solidFill>
                            <a:schemeClr val="tx1"/>
                          </a:solidFill>
                          <a:latin typeface="Inter" panose="02000503000000020004" pitchFamily="2" charset="0"/>
                          <a:ea typeface="Inter" panose="02000503000000020004" pitchFamily="2" charset="0"/>
                        </a:rPr>
                        <a:t>Registration</a:t>
                      </a:r>
                    </a:p>
                  </a:txBody>
                  <a:tcPr marL="92626" marR="92626" marT="52068" marB="52068">
                    <a:lnL>
                      <a:noFill/>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extLst>
                  <a:ext uri="{0D108BD9-81ED-4DB2-BD59-A6C34878D82A}">
                    <a16:rowId xmlns:a16="http://schemas.microsoft.com/office/drawing/2014/main" val="4266930725"/>
                  </a:ext>
                </a:extLst>
              </a:tr>
              <a:tr h="1213590">
                <a:tc gridSpan="2">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b="0" dirty="0">
                          <a:solidFill>
                            <a:schemeClr val="tx1"/>
                          </a:solidFill>
                          <a:latin typeface="Inter" panose="02000503000000020004" pitchFamily="2" charset="0"/>
                          <a:ea typeface="Inter" panose="02000503000000020004" pitchFamily="2" charset="0"/>
                        </a:rPr>
                        <a:t>How to Register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b="0" dirty="0">
                          <a:solidFill>
                            <a:schemeClr val="tx1"/>
                          </a:solidFill>
                          <a:latin typeface="Inter" panose="02000503000000020004" pitchFamily="2" charset="0"/>
                          <a:ea typeface="Inter" panose="02000503000000020004" pitchFamily="2" charset="0"/>
                        </a:rPr>
                        <a:t>eFiling Proficiency Exam</a:t>
                      </a:r>
                    </a:p>
                  </a:txBody>
                  <a:tcPr marL="92626" marR="92626" marT="52068" marB="52068">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3803015075"/>
                  </a:ext>
                </a:extLst>
              </a:tr>
              <a:tr h="834417">
                <a:tc>
                  <a:txBody>
                    <a:bodyPr/>
                    <a:lstStyle/>
                    <a:p>
                      <a:r>
                        <a:rPr lang="en-US" sz="4000" b="1" dirty="0">
                          <a:latin typeface="Inter" panose="02000503000000020004" pitchFamily="2" charset="0"/>
                          <a:ea typeface="Inter" panose="02000503000000020004" pitchFamily="2" charset="0"/>
                        </a:rPr>
                        <a:t>eFiling Procedures</a:t>
                      </a:r>
                    </a:p>
                  </a:txBody>
                  <a:tcPr anchor="ctr">
                    <a:lnL>
                      <a:noFill/>
                    </a:lnL>
                    <a:lnR>
                      <a:noFill/>
                    </a:lnR>
                    <a:lnT w="12700" cmpd="sng">
                      <a:noFill/>
                    </a:lnT>
                    <a:lnB>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marL="92626" marR="92626" marT="52068" marB="52068" anchor="ctr">
                    <a:lnL>
                      <a:noFill/>
                    </a:lnL>
                    <a:lnR>
                      <a:noFill/>
                    </a:lnR>
                    <a:lnT w="12700" cmpd="sng">
                      <a:noFill/>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69685063"/>
                  </a:ext>
                </a:extLst>
              </a:tr>
              <a:tr h="1699981">
                <a:tc>
                  <a:txBody>
                    <a:bodyPr/>
                    <a:lstStyle/>
                    <a:p>
                      <a:pPr marL="742950" lvl="1" indent="-285750">
                        <a:buFont typeface="Arial" panose="020B0604020202020204" pitchFamily="34" charset="0"/>
                        <a:buChar char="•"/>
                      </a:pPr>
                      <a:r>
                        <a:rPr lang="en-US" sz="4000" dirty="0">
                          <a:latin typeface="Inter" panose="02000503000000020004" pitchFamily="2" charset="0"/>
                          <a:ea typeface="Inter" panose="02000503000000020004" pitchFamily="2" charset="0"/>
                        </a:rPr>
                        <a:t>Important Documents</a:t>
                      </a:r>
                    </a:p>
                    <a:p>
                      <a:pPr marL="742950" lvl="1" indent="-285750">
                        <a:buFont typeface="Arial" panose="020B0604020202020204" pitchFamily="34" charset="0"/>
                        <a:buChar char="•"/>
                      </a:pPr>
                      <a:r>
                        <a:rPr lang="en-US" sz="4000" dirty="0">
                          <a:latin typeface="Inter" panose="02000503000000020004" pitchFamily="2" charset="0"/>
                          <a:ea typeface="Inter" panose="02000503000000020004" pitchFamily="2" charset="0"/>
                        </a:rPr>
                        <a:t>Court Resources</a:t>
                      </a:r>
                    </a:p>
                    <a:p>
                      <a:pPr marL="742950" lvl="1" indent="-285750">
                        <a:buFont typeface="Arial" panose="020B0604020202020204" pitchFamily="34" charset="0"/>
                        <a:buChar char="•"/>
                      </a:pPr>
                      <a:r>
                        <a:rPr lang="en-US" sz="4000" dirty="0">
                          <a:latin typeface="Inter" panose="02000503000000020004" pitchFamily="2" charset="0"/>
                          <a:ea typeface="Inter" panose="02000503000000020004" pitchFamily="2" charset="0"/>
                        </a:rPr>
                        <a:t>Highlighted Rules, Orders, and Procedures</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endParaRPr lang="en-US"/>
                    </a:p>
                  </a:txBody>
                  <a:tcPr marL="92626" marR="92626" marT="52068" marB="52068"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52918615"/>
                  </a:ext>
                </a:extLst>
              </a:tr>
              <a:tr h="834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latin typeface="Inter" panose="02000503000000020004" pitchFamily="2" charset="0"/>
                          <a:ea typeface="Inter" panose="02000503000000020004" pitchFamily="2" charset="0"/>
                        </a:rPr>
                        <a:t>Electronic Filing &amp; Service Process</a:t>
                      </a:r>
                    </a:p>
                  </a:txBody>
                  <a:tcPr anchor="ctr">
                    <a:lnL>
                      <a:noFill/>
                    </a:lnL>
                    <a:lnR>
                      <a:noFill/>
                    </a:lnR>
                    <a:lnT>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marL="92626" marR="92626" marT="52068" marB="52068"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83265976"/>
                  </a:ext>
                </a:extLst>
              </a:tr>
              <a:tr h="834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latin typeface="Inter" panose="02000503000000020004" pitchFamily="2" charset="0"/>
                          <a:ea typeface="Inter" panose="02000503000000020004" pitchFamily="2" charset="0"/>
                        </a:rPr>
                        <a:t>Live Demonstration</a:t>
                      </a:r>
                    </a:p>
                  </a:txBody>
                  <a:tcPr anchor="ctr">
                    <a:lnL>
                      <a:noFill/>
                    </a:lnL>
                    <a:lnR>
                      <a:noFill/>
                    </a:lnR>
                    <a:lnT>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a:p>
                  </a:txBody>
                  <a:tcPr marL="92626" marR="92626" marT="52068" marB="52068"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07477577"/>
                  </a:ext>
                </a:extLst>
              </a:tr>
              <a:tr h="3739959">
                <a:tc>
                  <a:txBody>
                    <a:bodyPr/>
                    <a:lstStyle/>
                    <a:p>
                      <a:pPr marL="742950" lvl="1" indent="-285750">
                        <a:buFont typeface="Arial" panose="020B0604020202020204" pitchFamily="34" charset="0"/>
                        <a:buChar char="•"/>
                      </a:pPr>
                      <a:r>
                        <a:rPr lang="en-US" sz="4000" dirty="0">
                          <a:latin typeface="Inter" panose="02000503000000020004" pitchFamily="2" charset="0"/>
                          <a:ea typeface="Inter" panose="02000503000000020004" pitchFamily="2" charset="0"/>
                        </a:rPr>
                        <a:t>Homepage Overview</a:t>
                      </a:r>
                    </a:p>
                    <a:p>
                      <a:pPr marL="742950" lvl="1" indent="-285750">
                        <a:buFont typeface="Arial" panose="020B0604020202020204" pitchFamily="34" charset="0"/>
                        <a:buChar char="•"/>
                      </a:pPr>
                      <a:r>
                        <a:rPr lang="en-US" sz="4000" dirty="0">
                          <a:latin typeface="Inter" panose="02000503000000020004" pitchFamily="2" charset="0"/>
                          <a:ea typeface="Inter" panose="02000503000000020004" pitchFamily="2" charset="0"/>
                        </a:rPr>
                        <a:t>Case Initiation</a:t>
                      </a:r>
                    </a:p>
                    <a:p>
                      <a:pPr marL="742950" lvl="1" indent="-285750">
                        <a:buFont typeface="Arial" panose="020B0604020202020204" pitchFamily="34" charset="0"/>
                        <a:buChar char="•"/>
                      </a:pPr>
                      <a:r>
                        <a:rPr lang="en-US" sz="4000" dirty="0">
                          <a:latin typeface="Inter" panose="02000503000000020004" pitchFamily="2" charset="0"/>
                          <a:ea typeface="Inter" panose="02000503000000020004" pitchFamily="2" charset="0"/>
                        </a:rPr>
                        <a:t>Subsequent Filing</a:t>
                      </a:r>
                    </a:p>
                    <a:p>
                      <a:pPr marL="742950" lvl="1" indent="-285750">
                        <a:buFont typeface="Arial" panose="020B0604020202020204" pitchFamily="34" charset="0"/>
                        <a:buChar char="•"/>
                      </a:pPr>
                      <a:r>
                        <a:rPr lang="en-US" sz="4000" dirty="0">
                          <a:latin typeface="Inter" panose="02000503000000020004" pitchFamily="2" charset="0"/>
                          <a:ea typeface="Inter" panose="02000503000000020004" pitchFamily="2" charset="0"/>
                        </a:rPr>
                        <a:t>Mailbox</a:t>
                      </a:r>
                    </a:p>
                    <a:p>
                      <a:pPr marL="742950" lvl="1" indent="-285750">
                        <a:buFont typeface="Arial" panose="020B0604020202020204" pitchFamily="34" charset="0"/>
                        <a:buChar char="•"/>
                      </a:pPr>
                      <a:r>
                        <a:rPr lang="en-US" sz="4000" dirty="0">
                          <a:latin typeface="Inter" panose="02000503000000020004" pitchFamily="2" charset="0"/>
                          <a:ea typeface="Inter" panose="02000503000000020004" pitchFamily="2" charset="0"/>
                        </a:rPr>
                        <a:t>Searches</a:t>
                      </a:r>
                    </a:p>
                    <a:p>
                      <a:pPr marL="742950" lvl="1" indent="-285750">
                        <a:buFont typeface="Arial" panose="020B0604020202020204" pitchFamily="34" charset="0"/>
                        <a:buChar char="•"/>
                      </a:pPr>
                      <a:r>
                        <a:rPr lang="en-US" sz="4000" dirty="0">
                          <a:latin typeface="Inter" panose="02000503000000020004" pitchFamily="2" charset="0"/>
                          <a:ea typeface="Inter" panose="02000503000000020004" pitchFamily="2" charset="0"/>
                        </a:rPr>
                        <a:t>File &amp; ServeXpress Preferences</a:t>
                      </a:r>
                    </a:p>
                    <a:p>
                      <a:pPr marL="742950" lvl="1" indent="-285750">
                        <a:buFont typeface="Arial" panose="020B0604020202020204" pitchFamily="34" charset="0"/>
                        <a:buChar char="•"/>
                      </a:pPr>
                      <a:r>
                        <a:rPr lang="en-US" sz="4000" dirty="0">
                          <a:latin typeface="Inter" panose="02000503000000020004" pitchFamily="2" charset="0"/>
                          <a:ea typeface="Inter" panose="02000503000000020004" pitchFamily="2" charset="0"/>
                        </a:rPr>
                        <a:t>Resources</a:t>
                      </a:r>
                    </a:p>
                  </a:txBody>
                  <a:tcPr anchor="ctr">
                    <a:lnL>
                      <a:noFill/>
                    </a:lnL>
                    <a:lnR>
                      <a:noFill/>
                    </a:lnR>
                    <a:lnT>
                      <a:noFill/>
                    </a:lnT>
                    <a:lnB w="12700" cmpd="sng">
                      <a:noFill/>
                    </a:lnB>
                    <a:lnTlToBr w="12700" cmpd="sng">
                      <a:noFill/>
                      <a:prstDash val="solid"/>
                    </a:lnTlToBr>
                    <a:lnBlToTr w="12700" cmpd="sng">
                      <a:noFill/>
                      <a:prstDash val="solid"/>
                    </a:lnBlToTr>
                  </a:tcPr>
                </a:tc>
                <a:tc>
                  <a:txBody>
                    <a:bodyPr/>
                    <a:lstStyle/>
                    <a:p>
                      <a:endParaRPr lang="en-US" dirty="0"/>
                    </a:p>
                  </a:txBody>
                  <a:tcPr marL="92626" marR="92626" marT="52068" marB="52068"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82538829"/>
                  </a:ext>
                </a:extLst>
              </a:tr>
            </a:tbl>
          </a:graphicData>
        </a:graphic>
      </p:graphicFrame>
      <p:sp>
        <p:nvSpPr>
          <p:cNvPr id="4" name="TextBox 3">
            <a:extLst>
              <a:ext uri="{FF2B5EF4-FFF2-40B4-BE49-F238E27FC236}">
                <a16:creationId xmlns:a16="http://schemas.microsoft.com/office/drawing/2014/main" id="{A8163869-A136-6D6F-FAEB-9C6B609036B5}"/>
              </a:ext>
            </a:extLst>
          </p:cNvPr>
          <p:cNvSpPr txBox="1"/>
          <p:nvPr/>
        </p:nvSpPr>
        <p:spPr>
          <a:xfrm>
            <a:off x="2892425" y="5996226"/>
            <a:ext cx="3276600" cy="1015663"/>
          </a:xfrm>
          <a:prstGeom prst="rect">
            <a:avLst/>
          </a:prstGeom>
          <a:solidFill>
            <a:schemeClr val="bg1">
              <a:lumMod val="95000"/>
            </a:schemeClr>
          </a:solidFill>
        </p:spPr>
        <p:txBody>
          <a:bodyPr wrap="square">
            <a:spAutoFit/>
          </a:bodyPr>
          <a:lstStyle/>
          <a:p>
            <a:r>
              <a:rPr lang="en-US" sz="6000" b="1" dirty="0">
                <a:solidFill>
                  <a:sysClr val="windowText" lastClr="000000"/>
                </a:solidFill>
                <a:latin typeface="Inter ExtraBold" panose="02000503000000020004" pitchFamily="2" charset="0"/>
                <a:ea typeface="Inter ExtraBold" panose="02000503000000020004" pitchFamily="2" charset="0"/>
              </a:rPr>
              <a:t>Agenda</a:t>
            </a:r>
            <a:endParaRPr lang="en-US" sz="6000" dirty="0">
              <a:latin typeface="Inter ExtraBold" panose="02000503000000020004" pitchFamily="2" charset="0"/>
              <a:ea typeface="Inter ExtraBold" panose="02000503000000020004" pitchFamily="2" charset="0"/>
            </a:endParaRPr>
          </a:p>
        </p:txBody>
      </p:sp>
    </p:spTree>
    <p:extLst>
      <p:ext uri="{BB962C8B-B14F-4D97-AF65-F5344CB8AC3E}">
        <p14:creationId xmlns:p14="http://schemas.microsoft.com/office/powerpoint/2010/main" val="2243303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12D913-0761-DE43-A8B1-564A74C5065F}"/>
              </a:ext>
            </a:extLst>
          </p:cNvPr>
          <p:cNvSpPr txBox="1"/>
          <p:nvPr/>
        </p:nvSpPr>
        <p:spPr>
          <a:xfrm>
            <a:off x="10330372" y="8202034"/>
            <a:ext cx="3716915" cy="738536"/>
          </a:xfrm>
          <a:prstGeom prst="rect">
            <a:avLst/>
          </a:prstGeom>
          <a:noFill/>
        </p:spPr>
        <p:txBody>
          <a:bodyPr wrap="none" lIns="0" tIns="0" rIns="0" bIns="0">
            <a:spAutoFit/>
          </a:bodyPr>
          <a:lstStyle/>
          <a:p>
            <a:pPr algn="ctr" defTabSz="1370641">
              <a:defRPr/>
            </a:pPr>
            <a:r>
              <a:rPr lang="en-US" sz="4799" b="1" cap="all" spc="76" dirty="0">
                <a:solidFill>
                  <a:srgbClr val="535353"/>
                </a:solidFill>
                <a:latin typeface="Inter ExtraBold" panose="02000503000000020004" pitchFamily="2" charset="0"/>
                <a:ea typeface="Inter ExtraBold" panose="02000503000000020004" pitchFamily="2" charset="0"/>
                <a:cs typeface="Segoe UI" panose="020B0502040204020203" pitchFamily="34" charset="0"/>
              </a:rPr>
              <a:t>QUESTIONS</a:t>
            </a:r>
          </a:p>
        </p:txBody>
      </p:sp>
      <p:pic>
        <p:nvPicPr>
          <p:cNvPr id="3" name="Graphic 2" descr="Customer review outline">
            <a:extLst>
              <a:ext uri="{FF2B5EF4-FFF2-40B4-BE49-F238E27FC236}">
                <a16:creationId xmlns:a16="http://schemas.microsoft.com/office/drawing/2014/main" id="{B444B7F7-FB73-B447-BA8F-1B333956489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89042" y="4439894"/>
            <a:ext cx="3199567" cy="3199567"/>
          </a:xfrm>
          <a:prstGeom prst="rect">
            <a:avLst/>
          </a:prstGeom>
        </p:spPr>
      </p:pic>
      <p:sp>
        <p:nvSpPr>
          <p:cNvPr id="2" name="Rectangle 1">
            <a:extLst>
              <a:ext uri="{FF2B5EF4-FFF2-40B4-BE49-F238E27FC236}">
                <a16:creationId xmlns:a16="http://schemas.microsoft.com/office/drawing/2014/main" id="{FFA98C15-60FA-7748-C5BD-E0958C3B987F}"/>
              </a:ext>
            </a:extLst>
          </p:cNvPr>
          <p:cNvSpPr/>
          <p:nvPr/>
        </p:nvSpPr>
        <p:spPr>
          <a:xfrm>
            <a:off x="21364218" y="197674"/>
            <a:ext cx="2886432" cy="338554"/>
          </a:xfrm>
          <a:prstGeom prst="rect">
            <a:avLst/>
          </a:prstGeom>
        </p:spPr>
        <p:txBody>
          <a:bodyPr wrap="none" anchor="t">
            <a:spAutoFit/>
          </a:bodyPr>
          <a:lstStyle/>
          <a:p>
            <a:pPr algn="r"/>
            <a:r>
              <a:rPr lang="en-US" sz="1600" dirty="0">
                <a:solidFill>
                  <a:srgbClr val="535353"/>
                </a:solidFill>
                <a:latin typeface="Inter" panose="02000503000000020004" pitchFamily="2" charset="0"/>
                <a:ea typeface="Inter" panose="02000503000000020004" pitchFamily="2" charset="0"/>
                <a:cs typeface="Open Sans" pitchFamily="2" charset="0"/>
              </a:rPr>
              <a:t>Proprietary and Confidential</a:t>
            </a:r>
          </a:p>
        </p:txBody>
      </p:sp>
    </p:spTree>
    <p:extLst>
      <p:ext uri="{BB962C8B-B14F-4D97-AF65-F5344CB8AC3E}">
        <p14:creationId xmlns:p14="http://schemas.microsoft.com/office/powerpoint/2010/main" val="4116819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7" y="0"/>
            <a:ext cx="24371555" cy="137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01F99B32-C02D-6FA5-A5E8-3A86782B27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4518" b="12097"/>
          <a:stretch/>
        </p:blipFill>
        <p:spPr>
          <a:xfrm>
            <a:off x="9218519" y="2888178"/>
            <a:ext cx="15171139" cy="8534400"/>
          </a:xfrm>
          <a:prstGeom prst="rect">
            <a:avLst/>
          </a:prstGeom>
        </p:spPr>
      </p:pic>
      <p:pic>
        <p:nvPicPr>
          <p:cNvPr id="6" name="Picture 5">
            <a:extLst>
              <a:ext uri="{FF2B5EF4-FFF2-40B4-BE49-F238E27FC236}">
                <a16:creationId xmlns:a16="http://schemas.microsoft.com/office/drawing/2014/main" id="{D8C7DD2A-24C5-5561-5693-76CAA0E6535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099579" y="5462045"/>
            <a:ext cx="7010400" cy="769687"/>
          </a:xfrm>
          <a:prstGeom prst="rect">
            <a:avLst/>
          </a:prstGeom>
        </p:spPr>
      </p:pic>
      <p:sp>
        <p:nvSpPr>
          <p:cNvPr id="9" name="Rectangle 8">
            <a:extLst>
              <a:ext uri="{FF2B5EF4-FFF2-40B4-BE49-F238E27FC236}">
                <a16:creationId xmlns:a16="http://schemas.microsoft.com/office/drawing/2014/main" id="{9240FD50-4AE2-E152-2EEF-D28254977853}"/>
              </a:ext>
            </a:extLst>
          </p:cNvPr>
          <p:cNvSpPr/>
          <p:nvPr/>
        </p:nvSpPr>
        <p:spPr>
          <a:xfrm>
            <a:off x="1902706" y="6528845"/>
            <a:ext cx="5416154" cy="1202532"/>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lIns="68586" tIns="34293" rIns="68586" bIns="34293" anchor="ctr"/>
          <a:lstStyle/>
          <a:p>
            <a:pPr algn="ctr" defTabSz="685663">
              <a:lnSpc>
                <a:spcPct val="140000"/>
              </a:lnSpc>
              <a:defRPr/>
            </a:pPr>
            <a:r>
              <a:rPr lang="en-US" sz="4000" b="1" dirty="0">
                <a:solidFill>
                  <a:srgbClr val="0072CE"/>
                </a:solidFill>
                <a:latin typeface="Inter" panose="02000503000000020004" pitchFamily="2" charset="0"/>
                <a:ea typeface="Inter" panose="02000503000000020004" pitchFamily="2" charset="0"/>
                <a:cs typeface="Roboto Regular"/>
              </a:rPr>
              <a:t>THANK YOU</a:t>
            </a:r>
          </a:p>
        </p:txBody>
      </p:sp>
      <p:sp>
        <p:nvSpPr>
          <p:cNvPr id="10" name="Rectangle 9">
            <a:extLst>
              <a:ext uri="{FF2B5EF4-FFF2-40B4-BE49-F238E27FC236}">
                <a16:creationId xmlns:a16="http://schemas.microsoft.com/office/drawing/2014/main" id="{C2DEB362-0C4E-7708-B8C7-DA600AE2C64F}"/>
              </a:ext>
            </a:extLst>
          </p:cNvPr>
          <p:cNvSpPr/>
          <p:nvPr/>
        </p:nvSpPr>
        <p:spPr>
          <a:xfrm>
            <a:off x="1764732" y="7500809"/>
            <a:ext cx="5680093" cy="530921"/>
          </a:xfrm>
          <a:prstGeom prst="rect">
            <a:avLst/>
          </a:prstGeom>
        </p:spPr>
        <p:txBody>
          <a:bodyPr wrap="none" lIns="68586" tIns="34293" rIns="68586" bIns="34293">
            <a:spAutoFit/>
          </a:bodyPr>
          <a:lstStyle/>
          <a:p>
            <a:pPr defTabSz="685663">
              <a:defRPr/>
            </a:pPr>
            <a:r>
              <a:rPr lang="en-US" sz="3000" dirty="0">
                <a:solidFill>
                  <a:srgbClr val="182033"/>
                </a:solidFill>
                <a:latin typeface="Inter" panose="02000503000000020004" pitchFamily="2" charset="0"/>
                <a:ea typeface="Inter" panose="02000503000000020004" pitchFamily="2" charset="0"/>
              </a:rPr>
              <a:t>www.FileandServeXpress.com</a:t>
            </a:r>
          </a:p>
        </p:txBody>
      </p:sp>
      <p:sp>
        <p:nvSpPr>
          <p:cNvPr id="11" name="Rectangle 58">
            <a:extLst>
              <a:ext uri="{FF2B5EF4-FFF2-40B4-BE49-F238E27FC236}">
                <a16:creationId xmlns:a16="http://schemas.microsoft.com/office/drawing/2014/main" id="{FB20DCAC-351E-E2E3-2E70-32966737AF75}"/>
              </a:ext>
            </a:extLst>
          </p:cNvPr>
          <p:cNvSpPr>
            <a:spLocks noChangeArrowheads="1"/>
          </p:cNvSpPr>
          <p:nvPr/>
        </p:nvSpPr>
        <p:spPr bwMode="auto">
          <a:xfrm>
            <a:off x="4756541" y="8500083"/>
            <a:ext cx="1191" cy="130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725" tIns="12863" rIns="25725" bIns="12863"/>
          <a:lstStyle/>
          <a:p>
            <a:pPr defTabSz="685663">
              <a:defRPr/>
            </a:pPr>
            <a:endParaRPr lang="en-US" sz="3000">
              <a:latin typeface="Inter" panose="02000503000000020004" pitchFamily="2" charset="0"/>
              <a:ea typeface="Inter" panose="02000503000000020004" pitchFamily="2" charset="0"/>
            </a:endParaRPr>
          </a:p>
        </p:txBody>
      </p:sp>
      <p:sp>
        <p:nvSpPr>
          <p:cNvPr id="12" name="Rectangle 59">
            <a:extLst>
              <a:ext uri="{FF2B5EF4-FFF2-40B4-BE49-F238E27FC236}">
                <a16:creationId xmlns:a16="http://schemas.microsoft.com/office/drawing/2014/main" id="{98F0AF8D-4A99-3F67-A92B-16A9A4058133}"/>
              </a:ext>
            </a:extLst>
          </p:cNvPr>
          <p:cNvSpPr>
            <a:spLocks noChangeArrowheads="1"/>
          </p:cNvSpPr>
          <p:nvPr/>
        </p:nvSpPr>
        <p:spPr bwMode="auto">
          <a:xfrm>
            <a:off x="4756541" y="8500083"/>
            <a:ext cx="1191" cy="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725" tIns="12863" rIns="25725" bIns="12863"/>
          <a:lstStyle/>
          <a:p>
            <a:pPr defTabSz="685663">
              <a:defRPr/>
            </a:pPr>
            <a:endParaRPr lang="en-US" sz="3000">
              <a:latin typeface="Inter" panose="02000503000000020004" pitchFamily="2" charset="0"/>
              <a:ea typeface="Inter" panose="02000503000000020004" pitchFamily="2" charset="0"/>
            </a:endParaRPr>
          </a:p>
        </p:txBody>
      </p:sp>
      <p:sp>
        <p:nvSpPr>
          <p:cNvPr id="13" name="Freeform 62">
            <a:extLst>
              <a:ext uri="{FF2B5EF4-FFF2-40B4-BE49-F238E27FC236}">
                <a16:creationId xmlns:a16="http://schemas.microsoft.com/office/drawing/2014/main" id="{7D773CD1-338F-1CB5-92BB-C4E0EDBDB13E}"/>
              </a:ext>
            </a:extLst>
          </p:cNvPr>
          <p:cNvSpPr>
            <a:spLocks/>
          </p:cNvSpPr>
          <p:nvPr/>
        </p:nvSpPr>
        <p:spPr bwMode="auto">
          <a:xfrm>
            <a:off x="4694628" y="8476271"/>
            <a:ext cx="61913" cy="59532"/>
          </a:xfrm>
          <a:custGeom>
            <a:avLst/>
            <a:gdLst>
              <a:gd name="T0" fmla="*/ 31 w 52"/>
              <a:gd name="T1" fmla="*/ 0 h 50"/>
              <a:gd name="T2" fmla="*/ 21 w 52"/>
              <a:gd name="T3" fmla="*/ 0 h 50"/>
              <a:gd name="T4" fmla="*/ 21 w 52"/>
              <a:gd name="T5" fmla="*/ 20 h 50"/>
              <a:gd name="T6" fmla="*/ 0 w 52"/>
              <a:gd name="T7" fmla="*/ 20 h 50"/>
              <a:gd name="T8" fmla="*/ 0 w 52"/>
              <a:gd name="T9" fmla="*/ 31 h 50"/>
              <a:gd name="T10" fmla="*/ 21 w 52"/>
              <a:gd name="T11" fmla="*/ 31 h 50"/>
              <a:gd name="T12" fmla="*/ 21 w 52"/>
              <a:gd name="T13" fmla="*/ 50 h 50"/>
              <a:gd name="T14" fmla="*/ 31 w 52"/>
              <a:gd name="T15" fmla="*/ 50 h 50"/>
              <a:gd name="T16" fmla="*/ 31 w 52"/>
              <a:gd name="T17" fmla="*/ 31 h 50"/>
              <a:gd name="T18" fmla="*/ 52 w 52"/>
              <a:gd name="T19" fmla="*/ 31 h 50"/>
              <a:gd name="T20" fmla="*/ 52 w 52"/>
              <a:gd name="T21" fmla="*/ 20 h 50"/>
              <a:gd name="T22" fmla="*/ 31 w 52"/>
              <a:gd name="T23" fmla="*/ 20 h 50"/>
              <a:gd name="T24" fmla="*/ 31 w 52"/>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0">
                <a:moveTo>
                  <a:pt x="31" y="0"/>
                </a:moveTo>
                <a:lnTo>
                  <a:pt x="21" y="0"/>
                </a:lnTo>
                <a:lnTo>
                  <a:pt x="21" y="20"/>
                </a:lnTo>
                <a:lnTo>
                  <a:pt x="0" y="20"/>
                </a:lnTo>
                <a:lnTo>
                  <a:pt x="0" y="31"/>
                </a:lnTo>
                <a:lnTo>
                  <a:pt x="21" y="31"/>
                </a:lnTo>
                <a:lnTo>
                  <a:pt x="21" y="50"/>
                </a:lnTo>
                <a:lnTo>
                  <a:pt x="31" y="50"/>
                </a:lnTo>
                <a:lnTo>
                  <a:pt x="31" y="31"/>
                </a:lnTo>
                <a:lnTo>
                  <a:pt x="52" y="31"/>
                </a:lnTo>
                <a:lnTo>
                  <a:pt x="52" y="20"/>
                </a:lnTo>
                <a:lnTo>
                  <a:pt x="31" y="20"/>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5725" tIns="12863" rIns="25725" bIns="12863"/>
          <a:lstStyle/>
          <a:p>
            <a:pPr defTabSz="685663">
              <a:defRPr/>
            </a:pPr>
            <a:endParaRPr lang="en-US" sz="3000">
              <a:latin typeface="Inter" panose="02000503000000020004" pitchFamily="2" charset="0"/>
              <a:ea typeface="Inter" panose="02000503000000020004" pitchFamily="2" charset="0"/>
            </a:endParaRPr>
          </a:p>
        </p:txBody>
      </p:sp>
      <p:sp>
        <p:nvSpPr>
          <p:cNvPr id="17" name="Freeform 90">
            <a:extLst>
              <a:ext uri="{FF2B5EF4-FFF2-40B4-BE49-F238E27FC236}">
                <a16:creationId xmlns:a16="http://schemas.microsoft.com/office/drawing/2014/main" id="{F026A0AA-1FE4-D6D9-12AA-E046BA4AAC1B}"/>
              </a:ext>
            </a:extLst>
          </p:cNvPr>
          <p:cNvSpPr>
            <a:spLocks/>
          </p:cNvSpPr>
          <p:nvPr/>
        </p:nvSpPr>
        <p:spPr bwMode="auto">
          <a:xfrm>
            <a:off x="3433564" y="7963010"/>
            <a:ext cx="94060" cy="173832"/>
          </a:xfrm>
          <a:custGeom>
            <a:avLst/>
            <a:gdLst>
              <a:gd name="T0" fmla="*/ 0 w 64"/>
              <a:gd name="T1" fmla="*/ 64 h 119"/>
              <a:gd name="T2" fmla="*/ 0 w 64"/>
              <a:gd name="T3" fmla="*/ 40 h 119"/>
              <a:gd name="T4" fmla="*/ 18 w 64"/>
              <a:gd name="T5" fmla="*/ 40 h 119"/>
              <a:gd name="T6" fmla="*/ 18 w 64"/>
              <a:gd name="T7" fmla="*/ 31 h 119"/>
              <a:gd name="T8" fmla="*/ 45 w 64"/>
              <a:gd name="T9" fmla="*/ 0 h 119"/>
              <a:gd name="T10" fmla="*/ 64 w 64"/>
              <a:gd name="T11" fmla="*/ 0 h 119"/>
              <a:gd name="T12" fmla="*/ 64 w 64"/>
              <a:gd name="T13" fmla="*/ 24 h 119"/>
              <a:gd name="T14" fmla="*/ 45 w 64"/>
              <a:gd name="T15" fmla="*/ 24 h 119"/>
              <a:gd name="T16" fmla="*/ 40 w 64"/>
              <a:gd name="T17" fmla="*/ 30 h 119"/>
              <a:gd name="T18" fmla="*/ 40 w 64"/>
              <a:gd name="T19" fmla="*/ 40 h 119"/>
              <a:gd name="T20" fmla="*/ 64 w 64"/>
              <a:gd name="T21" fmla="*/ 40 h 119"/>
              <a:gd name="T22" fmla="*/ 64 w 64"/>
              <a:gd name="T23" fmla="*/ 64 h 119"/>
              <a:gd name="T24" fmla="*/ 40 w 64"/>
              <a:gd name="T25" fmla="*/ 64 h 119"/>
              <a:gd name="T26" fmla="*/ 40 w 64"/>
              <a:gd name="T27" fmla="*/ 119 h 119"/>
              <a:gd name="T28" fmla="*/ 18 w 64"/>
              <a:gd name="T29" fmla="*/ 119 h 119"/>
              <a:gd name="T30" fmla="*/ 18 w 64"/>
              <a:gd name="T31" fmla="*/ 64 h 119"/>
              <a:gd name="T32" fmla="*/ 0 w 64"/>
              <a:gd name="T33" fmla="*/ 6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19">
                <a:moveTo>
                  <a:pt x="0" y="64"/>
                </a:moveTo>
                <a:cubicBezTo>
                  <a:pt x="0" y="40"/>
                  <a:pt x="0" y="40"/>
                  <a:pt x="0" y="40"/>
                </a:cubicBezTo>
                <a:cubicBezTo>
                  <a:pt x="18" y="40"/>
                  <a:pt x="18" y="40"/>
                  <a:pt x="18" y="40"/>
                </a:cubicBezTo>
                <a:cubicBezTo>
                  <a:pt x="18" y="31"/>
                  <a:pt x="18" y="31"/>
                  <a:pt x="18" y="31"/>
                </a:cubicBezTo>
                <a:cubicBezTo>
                  <a:pt x="18" y="14"/>
                  <a:pt x="30" y="0"/>
                  <a:pt x="45" y="0"/>
                </a:cubicBezTo>
                <a:cubicBezTo>
                  <a:pt x="64" y="0"/>
                  <a:pt x="64" y="0"/>
                  <a:pt x="64" y="0"/>
                </a:cubicBezTo>
                <a:cubicBezTo>
                  <a:pt x="64" y="24"/>
                  <a:pt x="64" y="24"/>
                  <a:pt x="64" y="24"/>
                </a:cubicBezTo>
                <a:cubicBezTo>
                  <a:pt x="45" y="24"/>
                  <a:pt x="45" y="24"/>
                  <a:pt x="45" y="24"/>
                </a:cubicBezTo>
                <a:cubicBezTo>
                  <a:pt x="43" y="24"/>
                  <a:pt x="40" y="26"/>
                  <a:pt x="40" y="30"/>
                </a:cubicBezTo>
                <a:cubicBezTo>
                  <a:pt x="40" y="40"/>
                  <a:pt x="40" y="40"/>
                  <a:pt x="40" y="40"/>
                </a:cubicBezTo>
                <a:cubicBezTo>
                  <a:pt x="64" y="40"/>
                  <a:pt x="64" y="40"/>
                  <a:pt x="64" y="40"/>
                </a:cubicBezTo>
                <a:cubicBezTo>
                  <a:pt x="64" y="64"/>
                  <a:pt x="64" y="64"/>
                  <a:pt x="64" y="64"/>
                </a:cubicBezTo>
                <a:cubicBezTo>
                  <a:pt x="40" y="64"/>
                  <a:pt x="40" y="64"/>
                  <a:pt x="40" y="64"/>
                </a:cubicBezTo>
                <a:cubicBezTo>
                  <a:pt x="40" y="119"/>
                  <a:pt x="40" y="119"/>
                  <a:pt x="40" y="119"/>
                </a:cubicBezTo>
                <a:cubicBezTo>
                  <a:pt x="18" y="119"/>
                  <a:pt x="18" y="119"/>
                  <a:pt x="18" y="119"/>
                </a:cubicBezTo>
                <a:cubicBezTo>
                  <a:pt x="18" y="64"/>
                  <a:pt x="18" y="64"/>
                  <a:pt x="18" y="64"/>
                </a:cubicBez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25725" tIns="12863" rIns="25725" bIns="12863"/>
          <a:lstStyle/>
          <a:p>
            <a:pPr defTabSz="685663">
              <a:defRPr/>
            </a:pPr>
            <a:endParaRPr lang="en-US" sz="300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882757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7D3CCB-CC8C-C487-971A-81976EA6FA1C}"/>
              </a:ext>
            </a:extLst>
          </p:cNvPr>
          <p:cNvPicPr>
            <a:picLocks noChangeAspect="1"/>
          </p:cNvPicPr>
          <p:nvPr/>
        </p:nvPicPr>
        <p:blipFill>
          <a:blip r:embed="rId3"/>
          <a:stretch>
            <a:fillRect/>
          </a:stretch>
        </p:blipFill>
        <p:spPr>
          <a:xfrm>
            <a:off x="4893813" y="5784388"/>
            <a:ext cx="3017871" cy="2974204"/>
          </a:xfrm>
          <a:prstGeom prst="ellipse">
            <a:avLst/>
          </a:prstGeom>
          <a:ln w="63500" cap="rnd">
            <a:noFill/>
          </a:ln>
          <a:effectLst/>
        </p:spPr>
      </p:pic>
      <p:grpSp>
        <p:nvGrpSpPr>
          <p:cNvPr id="38" name="Group 37">
            <a:extLst>
              <a:ext uri="{FF2B5EF4-FFF2-40B4-BE49-F238E27FC236}">
                <a16:creationId xmlns:a16="http://schemas.microsoft.com/office/drawing/2014/main" id="{1936554B-AEE7-406F-9382-64514F07978A}"/>
              </a:ext>
            </a:extLst>
          </p:cNvPr>
          <p:cNvGrpSpPr/>
          <p:nvPr/>
        </p:nvGrpSpPr>
        <p:grpSpPr>
          <a:xfrm>
            <a:off x="8314462" y="6307182"/>
            <a:ext cx="11191780" cy="1972284"/>
            <a:chOff x="4290981" y="2951947"/>
            <a:chExt cx="5597348" cy="986399"/>
          </a:xfrm>
        </p:grpSpPr>
        <p:sp>
          <p:nvSpPr>
            <p:cNvPr id="5" name="TextBox 4">
              <a:extLst>
                <a:ext uri="{FF2B5EF4-FFF2-40B4-BE49-F238E27FC236}">
                  <a16:creationId xmlns:a16="http://schemas.microsoft.com/office/drawing/2014/main" id="{4C8327A2-ED25-4C0A-B81F-233D266A65CB}"/>
                </a:ext>
              </a:extLst>
            </p:cNvPr>
            <p:cNvSpPr txBox="1"/>
            <p:nvPr/>
          </p:nvSpPr>
          <p:spPr>
            <a:xfrm>
              <a:off x="4290981" y="2951947"/>
              <a:ext cx="2804670" cy="907953"/>
            </a:xfrm>
            <a:prstGeom prst="rect">
              <a:avLst/>
            </a:prstGeom>
            <a:noFill/>
          </p:spPr>
          <p:txBody>
            <a:bodyPr wrap="square">
              <a:spAutoFit/>
            </a:bodyPr>
            <a:lstStyle/>
            <a:p>
              <a:r>
                <a:rPr lang="en-US" sz="6398" b="1" dirty="0">
                  <a:solidFill>
                    <a:srgbClr val="4766FF"/>
                  </a:solidFill>
                  <a:latin typeface="Inter" panose="02000503000000020004" pitchFamily="2" charset="0"/>
                  <a:ea typeface="Inter" panose="02000503000000020004" pitchFamily="2" charset="0"/>
                  <a:cs typeface="Segoe UI" panose="020B0502040204020203" pitchFamily="34" charset="0"/>
                </a:rPr>
                <a:t>Gina Cervino</a:t>
              </a:r>
            </a:p>
            <a:p>
              <a:r>
                <a:rPr lang="en-US" sz="4799" dirty="0">
                  <a:solidFill>
                    <a:srgbClr val="535353"/>
                  </a:solidFill>
                  <a:latin typeface="Inter" panose="02000503000000020004" pitchFamily="2" charset="0"/>
                  <a:ea typeface="Inter" panose="02000503000000020004" pitchFamily="2" charset="0"/>
                  <a:cs typeface="Segoe UI" panose="020B0502040204020203" pitchFamily="34" charset="0"/>
                </a:rPr>
                <a:t>Account Manager</a:t>
              </a:r>
            </a:p>
          </p:txBody>
        </p:sp>
        <p:grpSp>
          <p:nvGrpSpPr>
            <p:cNvPr id="37" name="Group 36">
              <a:extLst>
                <a:ext uri="{FF2B5EF4-FFF2-40B4-BE49-F238E27FC236}">
                  <a16:creationId xmlns:a16="http://schemas.microsoft.com/office/drawing/2014/main" id="{974DC038-E0BF-4D94-BAA9-3EC1FF330FA6}"/>
                </a:ext>
              </a:extLst>
            </p:cNvPr>
            <p:cNvGrpSpPr/>
            <p:nvPr/>
          </p:nvGrpSpPr>
          <p:grpSpPr>
            <a:xfrm>
              <a:off x="7171870" y="3036616"/>
              <a:ext cx="2716459" cy="901730"/>
              <a:chOff x="7341486" y="2952309"/>
              <a:chExt cx="2716459" cy="901730"/>
            </a:xfrm>
          </p:grpSpPr>
          <p:grpSp>
            <p:nvGrpSpPr>
              <p:cNvPr id="35" name="Group 34">
                <a:extLst>
                  <a:ext uri="{FF2B5EF4-FFF2-40B4-BE49-F238E27FC236}">
                    <a16:creationId xmlns:a16="http://schemas.microsoft.com/office/drawing/2014/main" id="{C86B1C41-4360-4238-B389-6B3833EB0D23}"/>
                  </a:ext>
                </a:extLst>
              </p:cNvPr>
              <p:cNvGrpSpPr/>
              <p:nvPr/>
            </p:nvGrpSpPr>
            <p:grpSpPr>
              <a:xfrm>
                <a:off x="7341486" y="2952309"/>
                <a:ext cx="2716459" cy="411903"/>
                <a:chOff x="7341486" y="2962187"/>
                <a:chExt cx="2716459" cy="411903"/>
              </a:xfrm>
            </p:grpSpPr>
            <p:pic>
              <p:nvPicPr>
                <p:cNvPr id="21" name="Graphic 20" descr="Envelope outline">
                  <a:extLst>
                    <a:ext uri="{FF2B5EF4-FFF2-40B4-BE49-F238E27FC236}">
                      <a16:creationId xmlns:a16="http://schemas.microsoft.com/office/drawing/2014/main" id="{FA358C5C-8003-4234-81B2-DE8400D755FC}"/>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41486" y="2962187"/>
                  <a:ext cx="411903" cy="411903"/>
                </a:xfrm>
                <a:prstGeom prst="rect">
                  <a:avLst/>
                </a:prstGeom>
              </p:spPr>
            </p:pic>
            <p:sp>
              <p:nvSpPr>
                <p:cNvPr id="25" name="TextBox 24">
                  <a:extLst>
                    <a:ext uri="{FF2B5EF4-FFF2-40B4-BE49-F238E27FC236}">
                      <a16:creationId xmlns:a16="http://schemas.microsoft.com/office/drawing/2014/main" id="{03688D69-22D3-43E9-9B2B-78F29C1D9166}"/>
                    </a:ext>
                  </a:extLst>
                </p:cNvPr>
                <p:cNvSpPr txBox="1"/>
                <p:nvPr/>
              </p:nvSpPr>
              <p:spPr>
                <a:xfrm>
                  <a:off x="7781425" y="3033311"/>
                  <a:ext cx="2276520" cy="230829"/>
                </a:xfrm>
                <a:prstGeom prst="rect">
                  <a:avLst/>
                </a:prstGeom>
                <a:noFill/>
              </p:spPr>
              <p:txBody>
                <a:bodyPr wrap="square">
                  <a:spAutoFit/>
                </a:bodyPr>
                <a:lstStyle/>
                <a:p>
                  <a:r>
                    <a:rPr lang="en-US" sz="2399" dirty="0">
                      <a:solidFill>
                        <a:srgbClr val="4766FF"/>
                      </a:solidFill>
                      <a:latin typeface="Inter" panose="02000503000000020004" pitchFamily="2" charset="0"/>
                      <a:ea typeface="Inter" panose="02000503000000020004" pitchFamily="2" charset="0"/>
                      <a:cs typeface="Segoe UI" panose="020B0502040204020203" pitchFamily="34" charset="0"/>
                      <a:hlinkClick r:id="rId6">
                        <a:extLst>
                          <a:ext uri="{A12FA001-AC4F-418D-AE19-62706E023703}">
                            <ahyp:hlinkClr xmlns:ahyp="http://schemas.microsoft.com/office/drawing/2018/hyperlinkcolor" val="tx"/>
                          </a:ext>
                        </a:extLst>
                      </a:hlinkClick>
                    </a:rPr>
                    <a:t>gcervino@fileandserve.com</a:t>
                  </a:r>
                  <a:endParaRPr lang="en-US" sz="2399" dirty="0">
                    <a:solidFill>
                      <a:srgbClr val="4766FF"/>
                    </a:solidFill>
                    <a:latin typeface="Inter" panose="02000503000000020004" pitchFamily="2" charset="0"/>
                    <a:ea typeface="Inter" panose="02000503000000020004" pitchFamily="2" charset="0"/>
                    <a:cs typeface="Segoe UI" panose="020B0502040204020203" pitchFamily="34" charset="0"/>
                  </a:endParaRPr>
                </a:p>
              </p:txBody>
            </p:sp>
          </p:grpSp>
          <p:grpSp>
            <p:nvGrpSpPr>
              <p:cNvPr id="36" name="Group 35">
                <a:extLst>
                  <a:ext uri="{FF2B5EF4-FFF2-40B4-BE49-F238E27FC236}">
                    <a16:creationId xmlns:a16="http://schemas.microsoft.com/office/drawing/2014/main" id="{6A032762-0F17-443F-8DAB-D97093354D0A}"/>
                  </a:ext>
                </a:extLst>
              </p:cNvPr>
              <p:cNvGrpSpPr/>
              <p:nvPr/>
            </p:nvGrpSpPr>
            <p:grpSpPr>
              <a:xfrm>
                <a:off x="7341486" y="3442136"/>
                <a:ext cx="2089187" cy="411903"/>
                <a:chOff x="7341486" y="3483910"/>
                <a:chExt cx="2089187" cy="411903"/>
              </a:xfrm>
            </p:grpSpPr>
            <p:pic>
              <p:nvPicPr>
                <p:cNvPr id="28" name="Graphic 27">
                  <a:extLst>
                    <a:ext uri="{FF2B5EF4-FFF2-40B4-BE49-F238E27FC236}">
                      <a16:creationId xmlns:a16="http://schemas.microsoft.com/office/drawing/2014/main" id="{91B87788-3856-48C0-B612-CF70049BFFF3}"/>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341486" y="3483910"/>
                  <a:ext cx="411903" cy="411903"/>
                </a:xfrm>
                <a:prstGeom prst="rect">
                  <a:avLst/>
                </a:prstGeom>
              </p:spPr>
            </p:pic>
            <p:sp>
              <p:nvSpPr>
                <p:cNvPr id="29" name="TextBox 28">
                  <a:extLst>
                    <a:ext uri="{FF2B5EF4-FFF2-40B4-BE49-F238E27FC236}">
                      <a16:creationId xmlns:a16="http://schemas.microsoft.com/office/drawing/2014/main" id="{CC7996FC-E3C8-4D79-A04C-E131031F7667}"/>
                    </a:ext>
                  </a:extLst>
                </p:cNvPr>
                <p:cNvSpPr txBox="1"/>
                <p:nvPr/>
              </p:nvSpPr>
              <p:spPr>
                <a:xfrm>
                  <a:off x="7781425" y="3551361"/>
                  <a:ext cx="1649248" cy="230829"/>
                </a:xfrm>
                <a:prstGeom prst="rect">
                  <a:avLst/>
                </a:prstGeom>
                <a:noFill/>
              </p:spPr>
              <p:txBody>
                <a:bodyPr wrap="square">
                  <a:spAutoFit/>
                </a:bodyPr>
                <a:lstStyle/>
                <a:p>
                  <a:r>
                    <a:rPr lang="en-US" sz="2399" dirty="0">
                      <a:solidFill>
                        <a:srgbClr val="535353"/>
                      </a:solidFill>
                      <a:latin typeface="Inter" panose="02000503000000020004" pitchFamily="2" charset="0"/>
                      <a:ea typeface="Inter" panose="02000503000000020004" pitchFamily="2" charset="0"/>
                      <a:cs typeface="Segoe UI" panose="020B0502040204020203" pitchFamily="34" charset="0"/>
                    </a:rPr>
                    <a:t>+1 972-893-6656</a:t>
                  </a:r>
                </a:p>
              </p:txBody>
            </p:sp>
          </p:grpSp>
        </p:grpSp>
      </p:grpSp>
      <p:sp>
        <p:nvSpPr>
          <p:cNvPr id="16" name="TextBox 15">
            <a:extLst>
              <a:ext uri="{FF2B5EF4-FFF2-40B4-BE49-F238E27FC236}">
                <a16:creationId xmlns:a16="http://schemas.microsoft.com/office/drawing/2014/main" id="{3308FB51-B09C-B031-ECF9-EA4098B155BB}"/>
              </a:ext>
            </a:extLst>
          </p:cNvPr>
          <p:cNvSpPr txBox="1"/>
          <p:nvPr/>
        </p:nvSpPr>
        <p:spPr>
          <a:xfrm>
            <a:off x="2740025" y="843558"/>
            <a:ext cx="21415951" cy="1446230"/>
          </a:xfrm>
          <a:prstGeom prst="rect">
            <a:avLst/>
          </a:prstGeom>
          <a:noFill/>
        </p:spPr>
        <p:txBody>
          <a:bodyPr wrap="square" rtlCol="0">
            <a:spAutoFit/>
          </a:bodyPr>
          <a:lstStyle/>
          <a:p>
            <a:r>
              <a:rPr lang="en-US" sz="8798" b="1" dirty="0">
                <a:solidFill>
                  <a:schemeClr val="bg1"/>
                </a:solidFill>
                <a:latin typeface="Inter ExtraBold" panose="02000503000000020004" pitchFamily="2" charset="0"/>
                <a:ea typeface="Inter ExtraBold" panose="02000503000000020004" pitchFamily="2" charset="0"/>
                <a:cs typeface="Segoe UI" panose="020B0502040204020203" pitchFamily="34" charset="0"/>
              </a:rPr>
              <a:t>Wyoming Law Firm Support</a:t>
            </a:r>
            <a:endParaRPr lang="en-US" sz="3199" b="1" dirty="0">
              <a:solidFill>
                <a:schemeClr val="bg1"/>
              </a:solidFill>
              <a:latin typeface="Inter ExtraBold" panose="02000503000000020004" pitchFamily="2" charset="0"/>
              <a:ea typeface="Inter ExtraBold" panose="02000503000000020004" pitchFamily="2" charset="0"/>
              <a:cs typeface="Segoe UI" panose="020B0502040204020203" pitchFamily="34" charset="0"/>
            </a:endParaRPr>
          </a:p>
        </p:txBody>
      </p:sp>
    </p:spTree>
    <p:extLst>
      <p:ext uri="{BB962C8B-B14F-4D97-AF65-F5344CB8AC3E}">
        <p14:creationId xmlns:p14="http://schemas.microsoft.com/office/powerpoint/2010/main" val="11976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EF08D7-69C9-034D-8CF1-994C0BB8AA2C}"/>
              </a:ext>
            </a:extLst>
          </p:cNvPr>
          <p:cNvSpPr/>
          <p:nvPr/>
        </p:nvSpPr>
        <p:spPr>
          <a:xfrm>
            <a:off x="0" y="11541447"/>
            <a:ext cx="24377650" cy="217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pic>
        <p:nvPicPr>
          <p:cNvPr id="26" name="Picture Placeholder 3" descr="A person sitting at a table using a computer&#10;&#10;Description automatically generated">
            <a:extLst>
              <a:ext uri="{FF2B5EF4-FFF2-40B4-BE49-F238E27FC236}">
                <a16:creationId xmlns:a16="http://schemas.microsoft.com/office/drawing/2014/main" id="{37951516-5D34-C742-AB96-DE83FF74E876}"/>
              </a:ext>
            </a:extLst>
          </p:cNvPr>
          <p:cNvPicPr>
            <a:picLocks noChangeAspect="1"/>
          </p:cNvPicPr>
          <p:nvPr/>
        </p:nvPicPr>
        <p:blipFill>
          <a:blip r:embed="rId3" cstate="email">
            <a:alphaModFix amt="85000"/>
            <a:extLst>
              <a:ext uri="{28A0092B-C50C-407E-A947-70E740481C1C}">
                <a14:useLocalDpi xmlns:a14="http://schemas.microsoft.com/office/drawing/2010/main" val="0"/>
              </a:ext>
            </a:extLst>
          </a:blip>
          <a:srcRect t="7537" b="7537"/>
          <a:stretch>
            <a:fillRect/>
          </a:stretch>
        </p:blipFill>
        <p:spPr>
          <a:xfrm>
            <a:off x="1" y="1786"/>
            <a:ext cx="24377651" cy="13716000"/>
          </a:xfrm>
          <a:prstGeom prst="rect">
            <a:avLst/>
          </a:prstGeom>
          <a:noFill/>
        </p:spPr>
      </p:pic>
      <p:sp>
        <p:nvSpPr>
          <p:cNvPr id="6" name="TextBox 5">
            <a:extLst>
              <a:ext uri="{FF2B5EF4-FFF2-40B4-BE49-F238E27FC236}">
                <a16:creationId xmlns:a16="http://schemas.microsoft.com/office/drawing/2014/main" id="{4D77FB6C-491F-41CB-86B4-897A73C2A2BA}"/>
              </a:ext>
            </a:extLst>
          </p:cNvPr>
          <p:cNvSpPr txBox="1"/>
          <p:nvPr/>
        </p:nvSpPr>
        <p:spPr>
          <a:xfrm>
            <a:off x="6349" y="9735482"/>
            <a:ext cx="24364953" cy="2461764"/>
          </a:xfrm>
          <a:prstGeom prst="rect">
            <a:avLst/>
          </a:prstGeom>
          <a:noFill/>
        </p:spPr>
        <p:txBody>
          <a:bodyPr wrap="square" rtlCol="0">
            <a:spAutoFit/>
          </a:bodyPr>
          <a:lstStyle/>
          <a:p>
            <a:pPr lvl="2">
              <a:spcAft>
                <a:spcPts val="1200"/>
              </a:spcAft>
            </a:pPr>
            <a:endParaRPr lang="en-US" sz="5599" spc="1200" dirty="0">
              <a:solidFill>
                <a:srgbClr val="535353"/>
              </a:solidFill>
              <a:latin typeface="Inter" panose="02000503000000020004" pitchFamily="2" charset="0"/>
              <a:ea typeface="Inter" panose="02000503000000020004" pitchFamily="2" charset="0"/>
              <a:cs typeface="Segoe UI" panose="020B0502040204020203" pitchFamily="34" charset="0"/>
            </a:endParaRPr>
          </a:p>
          <a:p>
            <a:pPr lvl="2"/>
            <a:r>
              <a:rPr lang="en-US" sz="8798" b="1" dirty="0">
                <a:latin typeface="Inter ExtraBold" panose="02000503000000020004" pitchFamily="2" charset="0"/>
                <a:ea typeface="Inter ExtraBold" panose="02000503000000020004" pitchFamily="2" charset="0"/>
                <a:cs typeface="Segoe UI" panose="020B0502040204020203" pitchFamily="34" charset="0"/>
              </a:rPr>
              <a:t>Registration</a:t>
            </a:r>
          </a:p>
        </p:txBody>
      </p:sp>
    </p:spTree>
    <p:extLst>
      <p:ext uri="{BB962C8B-B14F-4D97-AF65-F5344CB8AC3E}">
        <p14:creationId xmlns:p14="http://schemas.microsoft.com/office/powerpoint/2010/main" val="2327416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754412-68B0-4B17-A9D9-0D31D557D4D2}"/>
              </a:ext>
            </a:extLst>
          </p:cNvPr>
          <p:cNvSpPr txBox="1"/>
          <p:nvPr/>
        </p:nvSpPr>
        <p:spPr>
          <a:xfrm>
            <a:off x="2740025" y="844451"/>
            <a:ext cx="21415951" cy="1446230"/>
          </a:xfrm>
          <a:prstGeom prst="rect">
            <a:avLst/>
          </a:prstGeom>
          <a:noFill/>
        </p:spPr>
        <p:txBody>
          <a:bodyPr wrap="square" rtlCol="0">
            <a:spAutoFit/>
          </a:bodyPr>
          <a:lstStyle/>
          <a:p>
            <a:r>
              <a:rPr lang="en-US" sz="8798" b="1" dirty="0">
                <a:solidFill>
                  <a:schemeClr val="bg1"/>
                </a:solidFill>
                <a:latin typeface="Inter ExtraBold" panose="02000503000000020004" pitchFamily="2" charset="0"/>
                <a:ea typeface="Inter ExtraBold" panose="02000503000000020004" pitchFamily="2" charset="0"/>
                <a:cs typeface="Segoe UI" panose="020B0502040204020203" pitchFamily="34" charset="0"/>
              </a:rPr>
              <a:t>Registration</a:t>
            </a:r>
            <a:endParaRPr lang="en-US" sz="3199" b="1" cap="all" dirty="0">
              <a:solidFill>
                <a:schemeClr val="bg1"/>
              </a:solidFill>
              <a:latin typeface="Inter ExtraBold" panose="02000503000000020004" pitchFamily="2" charset="0"/>
              <a:ea typeface="Inter ExtraBold" panose="02000503000000020004" pitchFamily="2" charset="0"/>
              <a:cs typeface="Segoe UI" panose="020B0502040204020203" pitchFamily="34" charset="0"/>
            </a:endParaRPr>
          </a:p>
        </p:txBody>
      </p:sp>
      <p:sp>
        <p:nvSpPr>
          <p:cNvPr id="3" name="Rectangle 2">
            <a:extLst>
              <a:ext uri="{FF2B5EF4-FFF2-40B4-BE49-F238E27FC236}">
                <a16:creationId xmlns:a16="http://schemas.microsoft.com/office/drawing/2014/main" id="{3EF355E7-07AF-2DD2-E125-C9212B8363C0}"/>
              </a:ext>
            </a:extLst>
          </p:cNvPr>
          <p:cNvSpPr/>
          <p:nvPr/>
        </p:nvSpPr>
        <p:spPr>
          <a:xfrm>
            <a:off x="21364218" y="197674"/>
            <a:ext cx="2886432" cy="338554"/>
          </a:xfrm>
          <a:prstGeom prst="rect">
            <a:avLst/>
          </a:prstGeom>
        </p:spPr>
        <p:txBody>
          <a:bodyPr wrap="none" anchor="t">
            <a:spAutoFit/>
          </a:bodyPr>
          <a:lstStyle/>
          <a:p>
            <a:pPr algn="r"/>
            <a:r>
              <a:rPr lang="en-US" sz="1600" dirty="0">
                <a:solidFill>
                  <a:schemeClr val="bg1"/>
                </a:solidFill>
                <a:latin typeface="Inter" panose="02000503000000020004" pitchFamily="2" charset="0"/>
                <a:ea typeface="Inter" panose="02000503000000020004" pitchFamily="2" charset="0"/>
                <a:cs typeface="Open Sans" pitchFamily="2" charset="0"/>
              </a:rPr>
              <a:t>Proprietary and Confidential</a:t>
            </a:r>
          </a:p>
        </p:txBody>
      </p:sp>
      <p:sp>
        <p:nvSpPr>
          <p:cNvPr id="6" name="Rectangle 5">
            <a:extLst>
              <a:ext uri="{FF2B5EF4-FFF2-40B4-BE49-F238E27FC236}">
                <a16:creationId xmlns:a16="http://schemas.microsoft.com/office/drawing/2014/main" id="{DEF47D23-343E-BCD8-F13B-E38E47DF60B7}"/>
              </a:ext>
            </a:extLst>
          </p:cNvPr>
          <p:cNvSpPr/>
          <p:nvPr/>
        </p:nvSpPr>
        <p:spPr>
          <a:xfrm>
            <a:off x="619919" y="3703052"/>
            <a:ext cx="23151306" cy="8794463"/>
          </a:xfrm>
          <a:prstGeom prst="rect">
            <a:avLst/>
          </a:prstGeom>
        </p:spPr>
        <p:txBody>
          <a:bodyPr wrap="square" lIns="68584" tIns="34292" rIns="68584" bIns="34292">
            <a:spAutoFit/>
          </a:bodyPr>
          <a:lstStyle/>
          <a:p>
            <a:pPr marL="342900" indent="-342900" defTabSz="914217">
              <a:lnSpc>
                <a:spcPct val="130000"/>
              </a:lnSpc>
              <a:buFont typeface="Calibri" panose="020F0502020204030204" pitchFamily="34" charset="0"/>
              <a:buChar char="»"/>
              <a:defRPr/>
            </a:pPr>
            <a:r>
              <a:rPr lang="en-US" altLang="en-US" sz="4000" dirty="0">
                <a:solidFill>
                  <a:schemeClr val="tx1">
                    <a:lumMod val="50000"/>
                  </a:schemeClr>
                </a:solidFill>
                <a:latin typeface="Inter" panose="02000503000000020004" pitchFamily="2" charset="0"/>
                <a:ea typeface="Inter" panose="02000503000000020004" pitchFamily="2" charset="0"/>
              </a:rPr>
              <a:t> </a:t>
            </a:r>
            <a:r>
              <a:rPr lang="en-US" sz="4000" dirty="0">
                <a:solidFill>
                  <a:schemeClr val="tx1">
                    <a:lumMod val="50000"/>
                  </a:schemeClr>
                </a:solidFill>
                <a:latin typeface="Inter" panose="02000503000000020004" pitchFamily="2" charset="0"/>
                <a:ea typeface="Inter" panose="02000503000000020004" pitchFamily="2" charset="0"/>
              </a:rPr>
              <a:t>Law firms and Self-Represented Litigants may register accounts at </a:t>
            </a:r>
            <a:r>
              <a:rPr lang="en-US" sz="4000" dirty="0">
                <a:solidFill>
                  <a:schemeClr val="tx1">
                    <a:lumMod val="50000"/>
                  </a:schemeClr>
                </a:solidFill>
                <a:latin typeface="Inter" panose="02000503000000020004" pitchFamily="2" charset="0"/>
                <a:ea typeface="Inter" panose="02000503000000020004" pitchFamily="2" charset="0"/>
                <a:hlinkClick r:id="rId3"/>
              </a:rPr>
              <a:t>https://www.fileandservexpress.com/register/</a:t>
            </a:r>
            <a:r>
              <a:rPr lang="en-US" sz="4000" dirty="0">
                <a:solidFill>
                  <a:schemeClr val="tx1">
                    <a:lumMod val="50000"/>
                  </a:schemeClr>
                </a:solidFill>
                <a:latin typeface="Inter" panose="02000503000000020004" pitchFamily="2" charset="0"/>
                <a:ea typeface="Inter" panose="02000503000000020004" pitchFamily="2" charset="0"/>
              </a:rPr>
              <a:t> </a:t>
            </a:r>
          </a:p>
          <a:p>
            <a:pPr marL="342900" indent="-342900" defTabSz="914217">
              <a:lnSpc>
                <a:spcPct val="130000"/>
              </a:lnSpc>
              <a:buFont typeface="Calibri" panose="020F0502020204030204" pitchFamily="34" charset="0"/>
              <a:buChar char="»"/>
              <a:defRPr/>
            </a:pPr>
            <a:r>
              <a:rPr lang="en-US" sz="4000" dirty="0">
                <a:solidFill>
                  <a:schemeClr val="tx1">
                    <a:lumMod val="50000"/>
                  </a:schemeClr>
                </a:solidFill>
                <a:latin typeface="Inter" panose="02000503000000020004" pitchFamily="2" charset="0"/>
                <a:ea typeface="Inter" panose="02000503000000020004" pitchFamily="2" charset="0"/>
              </a:rPr>
              <a:t>A registration video tutorial and user guide along with other resources can be accessed at </a:t>
            </a:r>
            <a:r>
              <a:rPr lang="en-US" sz="4000" dirty="0">
                <a:solidFill>
                  <a:schemeClr val="tx1">
                    <a:lumMod val="50000"/>
                  </a:schemeClr>
                </a:solidFill>
                <a:latin typeface="Inter" panose="02000503000000020004" pitchFamily="2" charset="0"/>
                <a:ea typeface="Inter" panose="02000503000000020004" pitchFamily="2" charset="0"/>
                <a:hlinkClick r:id="rId4"/>
              </a:rPr>
              <a:t>https://www.fileandservexpress.com/wyoming/</a:t>
            </a:r>
            <a:r>
              <a:rPr lang="en-US" sz="4000" dirty="0">
                <a:solidFill>
                  <a:schemeClr val="tx1">
                    <a:lumMod val="50000"/>
                  </a:schemeClr>
                </a:solidFill>
                <a:latin typeface="Inter" panose="02000503000000020004" pitchFamily="2" charset="0"/>
                <a:ea typeface="Inter" panose="02000503000000020004" pitchFamily="2" charset="0"/>
              </a:rPr>
              <a:t> </a:t>
            </a:r>
          </a:p>
          <a:p>
            <a:pPr marL="342900" indent="-342900" defTabSz="914217">
              <a:lnSpc>
                <a:spcPct val="130000"/>
              </a:lnSpc>
              <a:buFont typeface="Calibri" panose="020F0502020204030204" pitchFamily="34" charset="0"/>
              <a:buChar char="»"/>
              <a:defRPr/>
            </a:pPr>
            <a:r>
              <a:rPr lang="en-US" sz="4000" dirty="0">
                <a:solidFill>
                  <a:schemeClr val="tx1">
                    <a:lumMod val="50000"/>
                  </a:schemeClr>
                </a:solidFill>
                <a:latin typeface="Inter" panose="02000503000000020004" pitchFamily="2" charset="0"/>
                <a:ea typeface="Inter" panose="02000503000000020004" pitchFamily="2" charset="0"/>
              </a:rPr>
              <a:t>The WY Courts require all users to pass an eFiling proficiency exam prior to eFiling</a:t>
            </a:r>
          </a:p>
          <a:p>
            <a:pPr marL="342900" indent="-342900" defTabSz="914217">
              <a:lnSpc>
                <a:spcPct val="130000"/>
              </a:lnSpc>
              <a:buFont typeface="Calibri" panose="020F0502020204030204" pitchFamily="34" charset="0"/>
              <a:buChar char="»"/>
              <a:defRPr/>
            </a:pPr>
            <a:r>
              <a:rPr lang="en-US" sz="4000" dirty="0">
                <a:solidFill>
                  <a:schemeClr val="tx1">
                    <a:lumMod val="50000"/>
                  </a:schemeClr>
                </a:solidFill>
                <a:latin typeface="Inter" panose="02000503000000020004" pitchFamily="2" charset="0"/>
                <a:ea typeface="Inter" panose="02000503000000020004" pitchFamily="2" charset="0"/>
              </a:rPr>
              <a:t>It is important to register early to be sure that you have an active account and that you will not miss eService when your County goes live and to avoid “non-subscribing</a:t>
            </a:r>
            <a:r>
              <a:rPr lang="en-US" sz="4000">
                <a:solidFill>
                  <a:schemeClr val="tx1">
                    <a:lumMod val="50000"/>
                  </a:schemeClr>
                </a:solidFill>
                <a:latin typeface="Inter" panose="02000503000000020004" pitchFamily="2" charset="0"/>
                <a:ea typeface="Inter" panose="02000503000000020004" pitchFamily="2" charset="0"/>
              </a:rPr>
              <a:t>” accounts in the system</a:t>
            </a:r>
            <a:endParaRPr lang="en-US" sz="4000" dirty="0">
              <a:solidFill>
                <a:schemeClr val="tx1">
                  <a:lumMod val="50000"/>
                </a:schemeClr>
              </a:solidFill>
              <a:latin typeface="Inter" panose="02000503000000020004" pitchFamily="2" charset="0"/>
              <a:ea typeface="Inter" panose="02000503000000020004" pitchFamily="2" charset="0"/>
            </a:endParaRPr>
          </a:p>
          <a:p>
            <a:pPr marL="342900" indent="-342900" defTabSz="914217">
              <a:lnSpc>
                <a:spcPct val="130000"/>
              </a:lnSpc>
              <a:buFont typeface="Calibri" panose="020F0502020204030204" pitchFamily="34" charset="0"/>
              <a:buChar char="»"/>
              <a:defRPr/>
            </a:pPr>
            <a:r>
              <a:rPr lang="en-US" sz="4000" dirty="0">
                <a:solidFill>
                  <a:schemeClr val="tx1">
                    <a:lumMod val="50000"/>
                  </a:schemeClr>
                </a:solidFill>
                <a:latin typeface="Inter" panose="02000503000000020004" pitchFamily="2" charset="0"/>
                <a:ea typeface="Inter" panose="02000503000000020004" pitchFamily="2" charset="0"/>
              </a:rPr>
              <a:t>Attorneys must provide the exact information they provided to the Bar when registering their File &amp; ServeXpress account</a:t>
            </a:r>
          </a:p>
          <a:p>
            <a:pPr defTabSz="914217">
              <a:lnSpc>
                <a:spcPct val="130000"/>
              </a:lnSpc>
              <a:defRPr/>
            </a:pPr>
            <a:endParaRPr lang="en-US" sz="4000" dirty="0">
              <a:solidFill>
                <a:schemeClr val="tx1">
                  <a:lumMod val="50000"/>
                </a:schemeClr>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87107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1829C4-6B54-23C2-1BCA-58DFE465D4C0}"/>
              </a:ext>
            </a:extLst>
          </p:cNvPr>
          <p:cNvPicPr>
            <a:picLocks noChangeAspect="1"/>
          </p:cNvPicPr>
          <p:nvPr/>
        </p:nvPicPr>
        <p:blipFill>
          <a:blip r:embed="rId2"/>
          <a:stretch>
            <a:fillRect/>
          </a:stretch>
        </p:blipFill>
        <p:spPr>
          <a:xfrm>
            <a:off x="3349625" y="609600"/>
            <a:ext cx="17221200" cy="11879057"/>
          </a:xfrm>
          <a:prstGeom prst="rect">
            <a:avLst/>
          </a:prstGeom>
        </p:spPr>
      </p:pic>
    </p:spTree>
    <p:extLst>
      <p:ext uri="{BB962C8B-B14F-4D97-AF65-F5344CB8AC3E}">
        <p14:creationId xmlns:p14="http://schemas.microsoft.com/office/powerpoint/2010/main" val="2010374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EF08D7-69C9-034D-8CF1-994C0BB8AA2C}"/>
              </a:ext>
            </a:extLst>
          </p:cNvPr>
          <p:cNvSpPr/>
          <p:nvPr/>
        </p:nvSpPr>
        <p:spPr>
          <a:xfrm>
            <a:off x="0" y="11541447"/>
            <a:ext cx="24377650" cy="217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pic>
        <p:nvPicPr>
          <p:cNvPr id="26" name="Picture Placeholder 3" descr="A person sitting at a table using a computer&#10;&#10;Description automatically generated">
            <a:extLst>
              <a:ext uri="{FF2B5EF4-FFF2-40B4-BE49-F238E27FC236}">
                <a16:creationId xmlns:a16="http://schemas.microsoft.com/office/drawing/2014/main" id="{37951516-5D34-C742-AB96-DE83FF74E876}"/>
              </a:ext>
            </a:extLst>
          </p:cNvPr>
          <p:cNvPicPr>
            <a:picLocks noChangeAspect="1"/>
          </p:cNvPicPr>
          <p:nvPr/>
        </p:nvPicPr>
        <p:blipFill>
          <a:blip r:embed="rId3" cstate="email">
            <a:alphaModFix amt="85000"/>
            <a:extLst>
              <a:ext uri="{28A0092B-C50C-407E-A947-70E740481C1C}">
                <a14:useLocalDpi xmlns:a14="http://schemas.microsoft.com/office/drawing/2010/main" val="0"/>
              </a:ext>
            </a:extLst>
          </a:blip>
          <a:srcRect t="7537" b="7537"/>
          <a:stretch>
            <a:fillRect/>
          </a:stretch>
        </p:blipFill>
        <p:spPr>
          <a:xfrm>
            <a:off x="1" y="1786"/>
            <a:ext cx="24377651" cy="13716000"/>
          </a:xfrm>
          <a:prstGeom prst="rect">
            <a:avLst/>
          </a:prstGeom>
          <a:noFill/>
        </p:spPr>
      </p:pic>
      <p:sp>
        <p:nvSpPr>
          <p:cNvPr id="6" name="TextBox 5">
            <a:extLst>
              <a:ext uri="{FF2B5EF4-FFF2-40B4-BE49-F238E27FC236}">
                <a16:creationId xmlns:a16="http://schemas.microsoft.com/office/drawing/2014/main" id="{4D77FB6C-491F-41CB-86B4-897A73C2A2BA}"/>
              </a:ext>
            </a:extLst>
          </p:cNvPr>
          <p:cNvSpPr txBox="1"/>
          <p:nvPr/>
        </p:nvSpPr>
        <p:spPr>
          <a:xfrm>
            <a:off x="6349" y="9735482"/>
            <a:ext cx="24364953" cy="2461764"/>
          </a:xfrm>
          <a:prstGeom prst="rect">
            <a:avLst/>
          </a:prstGeom>
          <a:noFill/>
        </p:spPr>
        <p:txBody>
          <a:bodyPr wrap="square" rtlCol="0">
            <a:spAutoFit/>
          </a:bodyPr>
          <a:lstStyle/>
          <a:p>
            <a:pPr lvl="2">
              <a:spcAft>
                <a:spcPts val="1200"/>
              </a:spcAft>
            </a:pPr>
            <a:endParaRPr lang="en-US" sz="5599" spc="1200" dirty="0">
              <a:solidFill>
                <a:srgbClr val="535353"/>
              </a:solidFill>
              <a:latin typeface="Inter" panose="02000503000000020004" pitchFamily="2" charset="0"/>
              <a:ea typeface="Inter" panose="02000503000000020004" pitchFamily="2" charset="0"/>
              <a:cs typeface="Segoe UI" panose="020B0502040204020203" pitchFamily="34" charset="0"/>
            </a:endParaRPr>
          </a:p>
          <a:p>
            <a:pPr lvl="2"/>
            <a:r>
              <a:rPr lang="en-US" sz="8798" b="1" dirty="0">
                <a:latin typeface="Inter ExtraBold" panose="02000503000000020004" pitchFamily="2" charset="0"/>
                <a:ea typeface="Inter ExtraBold" panose="02000503000000020004" pitchFamily="2" charset="0"/>
                <a:cs typeface="Segoe UI" panose="020B0502040204020203" pitchFamily="34" charset="0"/>
              </a:rPr>
              <a:t>eFiling Procedures</a:t>
            </a:r>
          </a:p>
        </p:txBody>
      </p:sp>
    </p:spTree>
    <p:extLst>
      <p:ext uri="{BB962C8B-B14F-4D97-AF65-F5344CB8AC3E}">
        <p14:creationId xmlns:p14="http://schemas.microsoft.com/office/powerpoint/2010/main" val="316983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754412-68B0-4B17-A9D9-0D31D557D4D2}"/>
              </a:ext>
            </a:extLst>
          </p:cNvPr>
          <p:cNvSpPr txBox="1"/>
          <p:nvPr/>
        </p:nvSpPr>
        <p:spPr>
          <a:xfrm>
            <a:off x="2740025" y="844451"/>
            <a:ext cx="21415951" cy="1169551"/>
          </a:xfrm>
          <a:prstGeom prst="rect">
            <a:avLst/>
          </a:prstGeom>
          <a:noFill/>
        </p:spPr>
        <p:txBody>
          <a:bodyPr wrap="square" rtlCol="0">
            <a:spAutoFit/>
          </a:bodyPr>
          <a:lstStyle/>
          <a:p>
            <a:r>
              <a:rPr lang="en-US" sz="7000" b="1" dirty="0">
                <a:solidFill>
                  <a:schemeClr val="bg1"/>
                </a:solidFill>
                <a:latin typeface="Inter ExtraBold" panose="02000503000000020004" pitchFamily="2" charset="0"/>
                <a:ea typeface="Inter ExtraBold" panose="02000503000000020004" pitchFamily="2" charset="0"/>
                <a:cs typeface="Segoe UI" panose="020B0502040204020203" pitchFamily="34" charset="0"/>
              </a:rPr>
              <a:t>Important Documents &amp; Contact Information</a:t>
            </a:r>
            <a:endParaRPr lang="en-US" sz="7000" b="1" cap="all" dirty="0">
              <a:solidFill>
                <a:schemeClr val="bg1"/>
              </a:solidFill>
              <a:latin typeface="Inter ExtraBold" panose="02000503000000020004" pitchFamily="2" charset="0"/>
              <a:ea typeface="Inter ExtraBold" panose="02000503000000020004" pitchFamily="2" charset="0"/>
              <a:cs typeface="Segoe UI" panose="020B0502040204020203" pitchFamily="34" charset="0"/>
            </a:endParaRPr>
          </a:p>
        </p:txBody>
      </p:sp>
      <p:sp>
        <p:nvSpPr>
          <p:cNvPr id="3" name="Rectangle 2">
            <a:extLst>
              <a:ext uri="{FF2B5EF4-FFF2-40B4-BE49-F238E27FC236}">
                <a16:creationId xmlns:a16="http://schemas.microsoft.com/office/drawing/2014/main" id="{3EF355E7-07AF-2DD2-E125-C9212B8363C0}"/>
              </a:ext>
            </a:extLst>
          </p:cNvPr>
          <p:cNvSpPr/>
          <p:nvPr/>
        </p:nvSpPr>
        <p:spPr>
          <a:xfrm>
            <a:off x="21364218" y="197674"/>
            <a:ext cx="2886432" cy="338554"/>
          </a:xfrm>
          <a:prstGeom prst="rect">
            <a:avLst/>
          </a:prstGeom>
        </p:spPr>
        <p:txBody>
          <a:bodyPr wrap="none" anchor="t">
            <a:spAutoFit/>
          </a:bodyPr>
          <a:lstStyle/>
          <a:p>
            <a:pPr algn="r"/>
            <a:r>
              <a:rPr lang="en-US" sz="1600" dirty="0">
                <a:solidFill>
                  <a:schemeClr val="bg1"/>
                </a:solidFill>
                <a:latin typeface="Inter" panose="02000503000000020004" pitchFamily="2" charset="0"/>
                <a:ea typeface="Inter" panose="02000503000000020004" pitchFamily="2" charset="0"/>
                <a:cs typeface="Open Sans" pitchFamily="2" charset="0"/>
              </a:rPr>
              <a:t>Proprietary and Confidential</a:t>
            </a:r>
          </a:p>
        </p:txBody>
      </p:sp>
      <p:sp>
        <p:nvSpPr>
          <p:cNvPr id="2" name="Rectangle 1">
            <a:extLst>
              <a:ext uri="{FF2B5EF4-FFF2-40B4-BE49-F238E27FC236}">
                <a16:creationId xmlns:a16="http://schemas.microsoft.com/office/drawing/2014/main" id="{CBEC400B-9E88-2F1A-81CD-E36D203FA929}"/>
              </a:ext>
            </a:extLst>
          </p:cNvPr>
          <p:cNvSpPr/>
          <p:nvPr/>
        </p:nvSpPr>
        <p:spPr>
          <a:xfrm>
            <a:off x="619919" y="3327576"/>
            <a:ext cx="23075106" cy="8317666"/>
          </a:xfrm>
          <a:prstGeom prst="rect">
            <a:avLst/>
          </a:prstGeom>
        </p:spPr>
        <p:txBody>
          <a:bodyPr wrap="square" lIns="68584" tIns="34292" rIns="68584" bIns="34292">
            <a:spAutoFit/>
          </a:bodyPr>
          <a:lstStyle/>
          <a:p>
            <a:pPr algn="just" defTabSz="914217">
              <a:lnSpc>
                <a:spcPct val="130000"/>
              </a:lnSpc>
              <a:defRPr/>
            </a:pPr>
            <a:r>
              <a:rPr lang="en-US" altLang="en-US" sz="4000" dirty="0">
                <a:solidFill>
                  <a:schemeClr val="tx1">
                    <a:lumMod val="50000"/>
                  </a:schemeClr>
                </a:solidFill>
                <a:latin typeface="Inter" panose="02000503000000020004" pitchFamily="2" charset="0"/>
                <a:ea typeface="Inter" panose="02000503000000020004" pitchFamily="2" charset="0"/>
              </a:rPr>
              <a:t>Chancery Court </a:t>
            </a:r>
          </a:p>
          <a:p>
            <a:pPr marL="342900" indent="-342900" algn="just" defTabSz="914217">
              <a:lnSpc>
                <a:spcPct val="130000"/>
              </a:lnSpc>
              <a:buFont typeface="Calibri" panose="020F0502020204030204" pitchFamily="34" charset="0"/>
              <a:buChar char="»"/>
              <a:defRPr/>
            </a:pPr>
            <a:r>
              <a:rPr lang="en-US" sz="4000" dirty="0">
                <a:solidFill>
                  <a:schemeClr val="tx1">
                    <a:lumMod val="50000"/>
                  </a:schemeClr>
                </a:solidFill>
                <a:latin typeface="Inter" panose="02000503000000020004" pitchFamily="2" charset="0"/>
                <a:ea typeface="Inter" panose="02000503000000020004" pitchFamily="2" charset="0"/>
              </a:rPr>
              <a:t>Prior to e-Filing, firms should review the following Documents:</a:t>
            </a:r>
          </a:p>
          <a:p>
            <a:pPr marL="800100" lvl="1" indent="-342900" algn="just" defTabSz="914217">
              <a:lnSpc>
                <a:spcPct val="130000"/>
              </a:lnSpc>
              <a:buFont typeface="Calibri" panose="020F0502020204030204" pitchFamily="34" charset="0"/>
              <a:buChar char="»"/>
              <a:defRPr/>
            </a:pPr>
            <a:r>
              <a:rPr lang="en-US" sz="4000" dirty="0">
                <a:solidFill>
                  <a:schemeClr val="tx1">
                    <a:lumMod val="50000"/>
                  </a:schemeClr>
                </a:solidFill>
                <a:latin typeface="Inter" panose="02000503000000020004" pitchFamily="2" charset="0"/>
                <a:ea typeface="Inter" panose="02000503000000020004" pitchFamily="2" charset="0"/>
              </a:rPr>
              <a:t>eFiling Administrative Policies and Procedures Manual</a:t>
            </a:r>
          </a:p>
          <a:p>
            <a:pPr marL="800100" lvl="1" indent="-342900" algn="just" defTabSz="914217">
              <a:lnSpc>
                <a:spcPct val="130000"/>
              </a:lnSpc>
              <a:buFont typeface="Calibri" panose="020F0502020204030204" pitchFamily="34" charset="0"/>
              <a:buChar char="»"/>
              <a:defRPr/>
            </a:pPr>
            <a:r>
              <a:rPr lang="en-US" sz="4000" dirty="0">
                <a:solidFill>
                  <a:schemeClr val="tx1">
                    <a:lumMod val="50000"/>
                  </a:schemeClr>
                </a:solidFill>
                <a:latin typeface="Inter" panose="02000503000000020004" pitchFamily="2" charset="0"/>
                <a:ea typeface="Inter" panose="02000503000000020004" pitchFamily="2" charset="0"/>
              </a:rPr>
              <a:t>W.R.C.P. for Chancery Court</a:t>
            </a:r>
          </a:p>
          <a:p>
            <a:pPr marL="800100" lvl="1" indent="-342900" algn="just" defTabSz="914217">
              <a:lnSpc>
                <a:spcPct val="130000"/>
              </a:lnSpc>
              <a:buFont typeface="Calibri" panose="020F0502020204030204" pitchFamily="34" charset="0"/>
              <a:buChar char="»"/>
              <a:defRPr/>
            </a:pPr>
            <a:r>
              <a:rPr lang="en-US" sz="4000" dirty="0">
                <a:solidFill>
                  <a:schemeClr val="tx1">
                    <a:lumMod val="50000"/>
                  </a:schemeClr>
                </a:solidFill>
                <a:latin typeface="Inter" panose="02000503000000020004" pitchFamily="2" charset="0"/>
                <a:ea typeface="Inter" panose="02000503000000020004" pitchFamily="2" charset="0"/>
              </a:rPr>
              <a:t>Order Adopting Rules for Fees and Costs</a:t>
            </a:r>
          </a:p>
          <a:p>
            <a:pPr marL="800100" lvl="1" indent="-342900" algn="just" defTabSz="914217">
              <a:lnSpc>
                <a:spcPct val="130000"/>
              </a:lnSpc>
              <a:buFont typeface="Calibri" panose="020F0502020204030204" pitchFamily="34" charset="0"/>
              <a:buChar char="»"/>
              <a:defRPr/>
            </a:pPr>
            <a:r>
              <a:rPr lang="en-US" sz="4000" dirty="0">
                <a:solidFill>
                  <a:schemeClr val="tx1">
                    <a:lumMod val="50000"/>
                  </a:schemeClr>
                </a:solidFill>
                <a:latin typeface="Inter" panose="02000503000000020004" pitchFamily="2" charset="0"/>
                <a:ea typeface="Inter" panose="02000503000000020004" pitchFamily="2" charset="0"/>
              </a:rPr>
              <a:t>Order Adopting Uniform Rules</a:t>
            </a:r>
          </a:p>
          <a:p>
            <a:pPr marL="342900" indent="-342900" algn="just" defTabSz="914217">
              <a:lnSpc>
                <a:spcPct val="130000"/>
              </a:lnSpc>
              <a:buFont typeface="Calibri" panose="020F0502020204030204" pitchFamily="34" charset="0"/>
              <a:buChar char="»"/>
              <a:defRPr/>
            </a:pPr>
            <a:r>
              <a:rPr lang="en-US" sz="4000" dirty="0">
                <a:solidFill>
                  <a:schemeClr val="tx1">
                    <a:lumMod val="50000"/>
                  </a:schemeClr>
                </a:solidFill>
                <a:latin typeface="Inter" panose="02000503000000020004" pitchFamily="2" charset="0"/>
                <a:ea typeface="Inter" panose="02000503000000020004" pitchFamily="2" charset="0"/>
              </a:rPr>
              <a:t>Chancery Website: </a:t>
            </a:r>
            <a:r>
              <a:rPr lang="en-US" sz="4000" dirty="0">
                <a:solidFill>
                  <a:schemeClr val="tx1">
                    <a:lumMod val="50000"/>
                  </a:schemeClr>
                </a:solidFill>
                <a:latin typeface="Inter" panose="02000503000000020004" pitchFamily="2" charset="0"/>
                <a:ea typeface="Inter" panose="02000503000000020004" pitchFamily="2" charset="0"/>
                <a:hlinkClick r:id="rId3"/>
              </a:rPr>
              <a:t>https://www.courts.state.wy.us/chancery-court/</a:t>
            </a:r>
            <a:r>
              <a:rPr lang="en-US" sz="4000" dirty="0">
                <a:solidFill>
                  <a:schemeClr val="tx1">
                    <a:lumMod val="50000"/>
                  </a:schemeClr>
                </a:solidFill>
                <a:latin typeface="Inter" panose="02000503000000020004" pitchFamily="2" charset="0"/>
                <a:ea typeface="Inter" panose="02000503000000020004" pitchFamily="2" charset="0"/>
              </a:rPr>
              <a:t> </a:t>
            </a:r>
          </a:p>
          <a:p>
            <a:pPr marL="342900" indent="-342900" algn="just" defTabSz="914217">
              <a:lnSpc>
                <a:spcPct val="130000"/>
              </a:lnSpc>
              <a:buFont typeface="Calibri" panose="020F0502020204030204" pitchFamily="34" charset="0"/>
              <a:buChar char="»"/>
              <a:defRPr/>
            </a:pPr>
            <a:r>
              <a:rPr lang="en-US" sz="4000" dirty="0">
                <a:solidFill>
                  <a:schemeClr val="tx1">
                    <a:lumMod val="50000"/>
                  </a:schemeClr>
                </a:solidFill>
                <a:latin typeface="Inter" panose="02000503000000020004" pitchFamily="2" charset="0"/>
                <a:ea typeface="Inter" panose="02000503000000020004" pitchFamily="2" charset="0"/>
              </a:rPr>
              <a:t>For questions regarding schedules, policies, or procedures:</a:t>
            </a:r>
          </a:p>
          <a:p>
            <a:pPr lvl="1"/>
            <a:r>
              <a:rPr lang="en-US" sz="4000" dirty="0">
                <a:latin typeface="Inter" panose="02000503000000020004" pitchFamily="2" charset="0"/>
                <a:ea typeface="Inter" panose="02000503000000020004" pitchFamily="2" charset="0"/>
              </a:rPr>
              <a:t>Chancery Email: </a:t>
            </a:r>
            <a:r>
              <a:rPr lang="en-US" sz="4000" u="sng" dirty="0">
                <a:latin typeface="Inter" panose="02000503000000020004" pitchFamily="2" charset="0"/>
                <a:ea typeface="Inter" panose="02000503000000020004" pitchFamily="2" charset="0"/>
                <a:hlinkClick r:id="rId4"/>
              </a:rPr>
              <a:t>chancery@courts.state.wy.us</a:t>
            </a:r>
            <a:endParaRPr lang="en-US" sz="4000" u="sng" dirty="0">
              <a:latin typeface="Inter" panose="02000503000000020004" pitchFamily="2" charset="0"/>
              <a:ea typeface="Inter" panose="02000503000000020004" pitchFamily="2" charset="0"/>
            </a:endParaRPr>
          </a:p>
          <a:p>
            <a:pPr lvl="1"/>
            <a:r>
              <a:rPr lang="en-US" sz="4000" dirty="0">
                <a:solidFill>
                  <a:schemeClr val="tx1">
                    <a:lumMod val="50000"/>
                  </a:schemeClr>
                </a:solidFill>
                <a:latin typeface="Inter" panose="02000503000000020004" pitchFamily="2" charset="0"/>
                <a:ea typeface="Inter" panose="02000503000000020004" pitchFamily="2" charset="0"/>
              </a:rPr>
              <a:t>Chancery Tel: 307-777-6565</a:t>
            </a:r>
          </a:p>
          <a:p>
            <a:pPr lvl="1"/>
            <a:endParaRPr lang="en-US" sz="4000" dirty="0">
              <a:solidFill>
                <a:schemeClr val="tx1">
                  <a:lumMod val="50000"/>
                </a:schemeClr>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7270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754412-68B0-4B17-A9D9-0D31D557D4D2}"/>
              </a:ext>
            </a:extLst>
          </p:cNvPr>
          <p:cNvSpPr txBox="1"/>
          <p:nvPr/>
        </p:nvSpPr>
        <p:spPr>
          <a:xfrm>
            <a:off x="2740025" y="844451"/>
            <a:ext cx="21415951" cy="1169551"/>
          </a:xfrm>
          <a:prstGeom prst="rect">
            <a:avLst/>
          </a:prstGeom>
          <a:noFill/>
        </p:spPr>
        <p:txBody>
          <a:bodyPr wrap="square" rtlCol="0">
            <a:spAutoFit/>
          </a:bodyPr>
          <a:lstStyle/>
          <a:p>
            <a:r>
              <a:rPr lang="en-US" sz="7000" b="1" dirty="0">
                <a:solidFill>
                  <a:schemeClr val="bg1"/>
                </a:solidFill>
                <a:latin typeface="Inter ExtraBold" panose="02000503000000020004" pitchFamily="2" charset="0"/>
                <a:ea typeface="Inter ExtraBold" panose="02000503000000020004" pitchFamily="2" charset="0"/>
                <a:cs typeface="Segoe UI" panose="020B0502040204020203" pitchFamily="34" charset="0"/>
              </a:rPr>
              <a:t>Important Documents &amp; Contact Information</a:t>
            </a:r>
            <a:endParaRPr lang="en-US" sz="7000" b="1" cap="all" dirty="0">
              <a:solidFill>
                <a:schemeClr val="bg1"/>
              </a:solidFill>
              <a:latin typeface="Inter ExtraBold" panose="02000503000000020004" pitchFamily="2" charset="0"/>
              <a:ea typeface="Inter ExtraBold" panose="02000503000000020004" pitchFamily="2" charset="0"/>
              <a:cs typeface="Segoe UI" panose="020B0502040204020203" pitchFamily="34" charset="0"/>
            </a:endParaRPr>
          </a:p>
        </p:txBody>
      </p:sp>
      <p:sp>
        <p:nvSpPr>
          <p:cNvPr id="3" name="Rectangle 2">
            <a:extLst>
              <a:ext uri="{FF2B5EF4-FFF2-40B4-BE49-F238E27FC236}">
                <a16:creationId xmlns:a16="http://schemas.microsoft.com/office/drawing/2014/main" id="{3EF355E7-07AF-2DD2-E125-C9212B8363C0}"/>
              </a:ext>
            </a:extLst>
          </p:cNvPr>
          <p:cNvSpPr/>
          <p:nvPr/>
        </p:nvSpPr>
        <p:spPr>
          <a:xfrm>
            <a:off x="21364218" y="197674"/>
            <a:ext cx="2886432" cy="338554"/>
          </a:xfrm>
          <a:prstGeom prst="rect">
            <a:avLst/>
          </a:prstGeom>
        </p:spPr>
        <p:txBody>
          <a:bodyPr wrap="none" anchor="t">
            <a:spAutoFit/>
          </a:bodyPr>
          <a:lstStyle/>
          <a:p>
            <a:pPr algn="r"/>
            <a:r>
              <a:rPr lang="en-US" sz="1600" dirty="0">
                <a:solidFill>
                  <a:schemeClr val="bg1"/>
                </a:solidFill>
                <a:latin typeface="Inter" panose="02000503000000020004" pitchFamily="2" charset="0"/>
                <a:ea typeface="Inter" panose="02000503000000020004" pitchFamily="2" charset="0"/>
                <a:cs typeface="Open Sans" pitchFamily="2" charset="0"/>
              </a:rPr>
              <a:t>Proprietary and Confidential</a:t>
            </a:r>
          </a:p>
        </p:txBody>
      </p:sp>
      <p:sp>
        <p:nvSpPr>
          <p:cNvPr id="4" name="Rectangle 3">
            <a:extLst>
              <a:ext uri="{FF2B5EF4-FFF2-40B4-BE49-F238E27FC236}">
                <a16:creationId xmlns:a16="http://schemas.microsoft.com/office/drawing/2014/main" id="{29214B7C-55EF-125A-D2A1-73D310559A3C}"/>
              </a:ext>
            </a:extLst>
          </p:cNvPr>
          <p:cNvSpPr/>
          <p:nvPr/>
        </p:nvSpPr>
        <p:spPr>
          <a:xfrm>
            <a:off x="619919" y="3352800"/>
            <a:ext cx="23227506" cy="4501236"/>
          </a:xfrm>
          <a:prstGeom prst="rect">
            <a:avLst/>
          </a:prstGeom>
        </p:spPr>
        <p:txBody>
          <a:bodyPr wrap="square" lIns="68584" tIns="34292" rIns="68584" bIns="34292">
            <a:spAutoFit/>
          </a:bodyPr>
          <a:lstStyle/>
          <a:p>
            <a:pPr algn="just" defTabSz="914217">
              <a:lnSpc>
                <a:spcPct val="130000"/>
              </a:lnSpc>
              <a:defRPr/>
            </a:pPr>
            <a:r>
              <a:rPr lang="en-US" sz="4000" dirty="0">
                <a:solidFill>
                  <a:schemeClr val="tx1">
                    <a:lumMod val="50000"/>
                  </a:schemeClr>
                </a:solidFill>
                <a:latin typeface="Inter" panose="02000503000000020004" pitchFamily="2" charset="0"/>
                <a:ea typeface="Inter" panose="02000503000000020004" pitchFamily="2" charset="0"/>
              </a:rPr>
              <a:t>District Court</a:t>
            </a:r>
          </a:p>
          <a:p>
            <a:pPr marL="342900" indent="-342900" algn="just" defTabSz="914217">
              <a:lnSpc>
                <a:spcPct val="130000"/>
              </a:lnSpc>
              <a:buFont typeface="Calibri" panose="020F0502020204030204" pitchFamily="34" charset="0"/>
              <a:buChar char="»"/>
              <a:defRPr/>
            </a:pPr>
            <a:r>
              <a:rPr lang="en-US" sz="4000" dirty="0">
                <a:solidFill>
                  <a:schemeClr val="tx1">
                    <a:lumMod val="50000"/>
                  </a:schemeClr>
                </a:solidFill>
                <a:latin typeface="Inter" panose="02000503000000020004" pitchFamily="2" charset="0"/>
                <a:ea typeface="Inter" panose="02000503000000020004" pitchFamily="2" charset="0"/>
              </a:rPr>
              <a:t>Prior to e-Filing, firms should review the following Documents:</a:t>
            </a:r>
          </a:p>
          <a:p>
            <a:pPr marL="800100" lvl="1" indent="-342900" defTabSz="914217">
              <a:lnSpc>
                <a:spcPct val="130000"/>
              </a:lnSpc>
              <a:buFont typeface="Calibri" panose="020F0502020204030204" pitchFamily="34" charset="0"/>
              <a:buChar char="»"/>
              <a:defRPr/>
            </a:pPr>
            <a:r>
              <a:rPr lang="en-US" sz="4000" dirty="0">
                <a:solidFill>
                  <a:schemeClr val="tx1">
                    <a:lumMod val="50000"/>
                  </a:schemeClr>
                </a:solidFill>
                <a:latin typeface="Inter" panose="02000503000000020004" pitchFamily="2" charset="0"/>
                <a:ea typeface="Inter" panose="02000503000000020004" pitchFamily="2" charset="0"/>
              </a:rPr>
              <a:t>Order Adopting the Wyoming Rules for Electronic Filing and Service in District Court</a:t>
            </a:r>
          </a:p>
          <a:p>
            <a:pPr marL="342900" indent="-342900" algn="just" defTabSz="914217">
              <a:lnSpc>
                <a:spcPct val="130000"/>
              </a:lnSpc>
              <a:buFont typeface="Calibri" panose="020F0502020204030204" pitchFamily="34" charset="0"/>
              <a:buChar char="»"/>
              <a:defRPr/>
            </a:pPr>
            <a:r>
              <a:rPr lang="en-US" sz="4000" dirty="0">
                <a:solidFill>
                  <a:schemeClr val="tx1">
                    <a:lumMod val="50000"/>
                  </a:schemeClr>
                </a:solidFill>
                <a:latin typeface="Inter" panose="02000503000000020004" pitchFamily="2" charset="0"/>
                <a:ea typeface="Inter" panose="02000503000000020004" pitchFamily="2" charset="0"/>
              </a:rPr>
              <a:t>For questions regarding schedules, policies, or procedures:</a:t>
            </a:r>
          </a:p>
          <a:p>
            <a:pPr lvl="1"/>
            <a:r>
              <a:rPr lang="en-US" sz="4000" dirty="0">
                <a:latin typeface="Inter" panose="02000503000000020004" pitchFamily="2" charset="0"/>
                <a:ea typeface="Inter" panose="02000503000000020004" pitchFamily="2" charset="0"/>
              </a:rPr>
              <a:t>District Court website: </a:t>
            </a:r>
            <a:r>
              <a:rPr lang="en-US" sz="4000" u="sng" dirty="0">
                <a:latin typeface="Inter" panose="02000503000000020004" pitchFamily="2" charset="0"/>
                <a:ea typeface="Inter" panose="02000503000000020004" pitchFamily="2" charset="0"/>
                <a:hlinkClick r:id="rId3"/>
              </a:rPr>
              <a:t>https://www.courts.state.wy.us/district-courts/district-court-locations/</a:t>
            </a:r>
            <a:endParaRPr lang="en-US" sz="4000" dirty="0">
              <a:solidFill>
                <a:schemeClr val="tx1">
                  <a:lumMod val="50000"/>
                </a:schemeClr>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07226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5E2CF354F2AC46B98CB9668E70EAFD" ma:contentTypeVersion="8" ma:contentTypeDescription="Create a new document." ma:contentTypeScope="" ma:versionID="32e5df364157b1f4159120e449d52891">
  <xsd:schema xmlns:xsd="http://www.w3.org/2001/XMLSchema" xmlns:xs="http://www.w3.org/2001/XMLSchema" xmlns:p="http://schemas.microsoft.com/office/2006/metadata/properties" xmlns:ns2="71c4639b-ef49-4521-8d94-39e424bdbd18" xmlns:ns3="40d874de-851b-42bf-a680-d563e733f16e" targetNamespace="http://schemas.microsoft.com/office/2006/metadata/properties" ma:root="true" ma:fieldsID="9c80cd9964d3089fa70bbedaccd8ce9d" ns2:_="" ns3:_="">
    <xsd:import namespace="71c4639b-ef49-4521-8d94-39e424bdbd18"/>
    <xsd:import namespace="40d874de-851b-42bf-a680-d563e733f1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4639b-ef49-4521-8d94-39e424bdbd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d874de-851b-42bf-a680-d563e733f1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DB4B31-E630-4097-B6DA-932DCABF4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4639b-ef49-4521-8d94-39e424bdbd18"/>
    <ds:schemaRef ds:uri="40d874de-851b-42bf-a680-d563e733f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126AD2-7AFF-4F6C-8CAC-735CCA012674}">
  <ds:schemaRefs>
    <ds:schemaRef ds:uri="http://www.w3.org/XML/1998/namespac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purl.org/dc/terms/"/>
    <ds:schemaRef ds:uri="http://schemas.microsoft.com/office/2006/metadata/properties"/>
    <ds:schemaRef ds:uri="40d874de-851b-42bf-a680-d563e733f16e"/>
    <ds:schemaRef ds:uri="71c4639b-ef49-4521-8d94-39e424bdbd18"/>
    <ds:schemaRef ds:uri="http://purl.org/dc/dcmitype/"/>
  </ds:schemaRefs>
</ds:datastoreItem>
</file>

<file path=customXml/itemProps3.xml><?xml version="1.0" encoding="utf-8"?>
<ds:datastoreItem xmlns:ds="http://schemas.openxmlformats.org/officeDocument/2006/customXml" ds:itemID="{E5B9CBB8-AB9E-458B-BEED-1699D91085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103253</TotalTime>
  <Words>2074</Words>
  <Application>Microsoft Office PowerPoint</Application>
  <PresentationFormat>Custom</PresentationFormat>
  <Paragraphs>271</Paragraphs>
  <Slides>32</Slides>
  <Notes>29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32</vt:i4>
      </vt:variant>
    </vt:vector>
  </HeadingPairs>
  <TitlesOfParts>
    <vt:vector size="43" baseType="lpstr">
      <vt:lpstr>Arial</vt:lpstr>
      <vt:lpstr>Calibri</vt:lpstr>
      <vt:lpstr>Calibri Light</vt:lpstr>
      <vt:lpstr>Inter</vt:lpstr>
      <vt:lpstr>Inter ExtraBold</vt:lpstr>
      <vt:lpstr>King</vt:lpstr>
      <vt:lpstr>Lato Light</vt:lpstr>
      <vt:lpstr>Custom Design</vt:lpstr>
      <vt:lpstr>1_Custom Design</vt:lpstr>
      <vt:lpstr>4_Custom Design</vt:lpstr>
      <vt:lpstr>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Аларон</dc:creator>
  <cp:lastModifiedBy>Laura Donovan</cp:lastModifiedBy>
  <cp:revision>8510</cp:revision>
  <dcterms:created xsi:type="dcterms:W3CDTF">2014-11-12T21:47:38Z</dcterms:created>
  <dcterms:modified xsi:type="dcterms:W3CDTF">2023-10-03T16:23:16Z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0x010100833076EB5C0C774B856413224DAEF4CE</vt:lpwstr>
  </property>
</Properties>
</file>